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6" name="Shape 11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3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xfrm>
            <a:off x="952500" y="-12094"/>
            <a:ext cx="11099800" cy="1107448"/>
          </a:xfrm>
          <a:prstGeom prst="rect">
            <a:avLst/>
          </a:prstGeom>
        </p:spPr>
        <p:txBody>
          <a:bodyPr/>
          <a:lstStyle>
            <a:lvl1pPr>
              <a:defRPr sz="6500"/>
            </a:lvl1pPr>
          </a:lstStyle>
          <a:p>
            <a:pPr/>
            <a:r>
              <a:t>Title Text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6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3" name="Imag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3.png"/><Relationship Id="rId8" Type="http://schemas.openxmlformats.org/officeDocument/2006/relationships/image" Target="../media/image1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17.png"/><Relationship Id="rId4" Type="http://schemas.openxmlformats.org/officeDocument/2006/relationships/image" Target="../media/image5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6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lustering: How-to and Application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Clustering: How-to and Applications</a:t>
            </a:r>
          </a:p>
        </p:txBody>
      </p:sp>
      <p:sp>
        <p:nvSpPr>
          <p:cNvPr id="119" name="John Monroe…"/>
          <p:cNvSpPr txBox="1"/>
          <p:nvPr>
            <p:ph type="subTitle" sz="quarter" idx="1"/>
          </p:nvPr>
        </p:nvSpPr>
        <p:spPr>
          <a:xfrm>
            <a:off x="1270000" y="6311899"/>
            <a:ext cx="10464800" cy="1130301"/>
          </a:xfrm>
          <a:prstGeom prst="rect">
            <a:avLst/>
          </a:prstGeom>
        </p:spPr>
        <p:txBody>
          <a:bodyPr/>
          <a:lstStyle/>
          <a:p>
            <a:pPr defTabSz="537463">
              <a:defRPr sz="3404"/>
            </a:pPr>
            <a:r>
              <a:t>John Monroe</a:t>
            </a:r>
          </a:p>
          <a:p>
            <a:pPr defTabSz="537463">
              <a:defRPr sz="3404"/>
            </a:pPr>
            <a:r>
              <a:t>10/26/18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he k-means Algorith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k-means Algorithm</a:t>
            </a:r>
          </a:p>
        </p:txBody>
      </p:sp>
      <p:sp>
        <p:nvSpPr>
          <p:cNvPr id="287" name="The algorithm:"/>
          <p:cNvSpPr txBox="1"/>
          <p:nvPr/>
        </p:nvSpPr>
        <p:spPr>
          <a:xfrm>
            <a:off x="834316" y="1497196"/>
            <a:ext cx="2963102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3500"/>
            </a:lvl1pPr>
          </a:lstStyle>
          <a:p>
            <a:pPr/>
            <a:r>
              <a:t>The algorithm:</a:t>
            </a:r>
          </a:p>
        </p:txBody>
      </p:sp>
      <p:sp>
        <p:nvSpPr>
          <p:cNvPr id="288" name="&gt; Initialize random cluster indices…"/>
          <p:cNvSpPr/>
          <p:nvPr/>
        </p:nvSpPr>
        <p:spPr>
          <a:xfrm>
            <a:off x="2286610" y="2260540"/>
            <a:ext cx="8431580" cy="2966830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defRPr b="0"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&gt; Initialize random cluster indices</a:t>
            </a:r>
          </a:p>
          <a:p>
            <a:pPr algn="l">
              <a:defRPr b="0"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&gt; Repeat until convergence:</a:t>
            </a:r>
          </a:p>
          <a:p>
            <a:pPr lvl="1" indent="0" algn="l">
              <a:defRPr b="0"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&gt;     For each data point:</a:t>
            </a:r>
          </a:p>
          <a:p>
            <a:pPr lvl="3" indent="0" algn="l">
              <a:defRPr b="0"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&gt;         Distance( point, center</a:t>
            </a:r>
            <a:r>
              <a:rPr baseline="-5999"/>
              <a:t>j</a:t>
            </a:r>
            <a:r>
              <a:t> )</a:t>
            </a:r>
          </a:p>
          <a:p>
            <a:pPr lvl="3" indent="0" algn="l">
              <a:defRPr b="0"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&gt;         new_index ← min</a:t>
            </a:r>
            <a:r>
              <a:rPr baseline="-5999"/>
              <a:t>j</a:t>
            </a:r>
            <a:r>
              <a:t>(distance)</a:t>
            </a:r>
          </a:p>
          <a:p>
            <a:pPr lvl="3" indent="0" algn="l">
              <a:defRPr b="0"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&gt;         </a:t>
            </a:r>
            <a:r>
              <a:rPr>
                <a:solidFill>
                  <a:schemeClr val="accent1"/>
                </a:solidFill>
              </a:rPr>
              <a:t>total_distance += distance</a:t>
            </a:r>
          </a:p>
        </p:txBody>
      </p:sp>
      <p:sp>
        <p:nvSpPr>
          <p:cNvPr id="289" name="The data:"/>
          <p:cNvSpPr txBox="1"/>
          <p:nvPr/>
        </p:nvSpPr>
        <p:spPr>
          <a:xfrm>
            <a:off x="834316" y="5380859"/>
            <a:ext cx="1983424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3500"/>
            </a:lvl1pPr>
          </a:lstStyle>
          <a:p>
            <a:pPr/>
            <a:r>
              <a:t>The data:</a:t>
            </a:r>
          </a:p>
        </p:txBody>
      </p:sp>
      <p:pic>
        <p:nvPicPr>
          <p:cNvPr id="290" name="easy_real.png" descr="easy_rea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88974" y="5584585"/>
            <a:ext cx="5626852" cy="3711954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X1"/>
          <p:cNvSpPr txBox="1"/>
          <p:nvPr/>
        </p:nvSpPr>
        <p:spPr>
          <a:xfrm>
            <a:off x="6473039" y="9245699"/>
            <a:ext cx="413513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X</a:t>
            </a:r>
            <a:r>
              <a:rPr baseline="-5999"/>
              <a:t>1</a:t>
            </a:r>
          </a:p>
        </p:txBody>
      </p:sp>
      <p:sp>
        <p:nvSpPr>
          <p:cNvPr id="292" name="X2"/>
          <p:cNvSpPr txBox="1"/>
          <p:nvPr/>
        </p:nvSpPr>
        <p:spPr>
          <a:xfrm>
            <a:off x="3244846" y="6942381"/>
            <a:ext cx="413513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X</a:t>
            </a:r>
            <a:r>
              <a:rPr baseline="-5999"/>
              <a:t>2</a:t>
            </a:r>
          </a:p>
        </p:txBody>
      </p:sp>
      <p:pic>
        <p:nvPicPr>
          <p:cNvPr id="293" name="easy_0.png" descr="easy_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20645" y="5428365"/>
            <a:ext cx="5563510" cy="384493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4" name="Group"/>
          <p:cNvGrpSpPr/>
          <p:nvPr/>
        </p:nvGrpSpPr>
        <p:grpSpPr>
          <a:xfrm>
            <a:off x="6480174" y="6920123"/>
            <a:ext cx="338509" cy="405342"/>
            <a:chOff x="0" y="0"/>
            <a:chExt cx="338507" cy="405341"/>
          </a:xfrm>
        </p:grpSpPr>
        <p:sp>
          <p:nvSpPr>
            <p:cNvPr id="294" name="Square"/>
            <p:cNvSpPr/>
            <p:nvPr/>
          </p:nvSpPr>
          <p:spPr>
            <a:xfrm>
              <a:off x="0" y="25399"/>
              <a:ext cx="330200" cy="3302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297" name="Group"/>
            <p:cNvGrpSpPr/>
            <p:nvPr/>
          </p:nvGrpSpPr>
          <p:grpSpPr>
            <a:xfrm>
              <a:off x="63620" y="25400"/>
              <a:ext cx="202960" cy="330200"/>
              <a:chOff x="0" y="0"/>
              <a:chExt cx="202958" cy="330200"/>
            </a:xfrm>
          </p:grpSpPr>
          <p:sp>
            <p:nvSpPr>
              <p:cNvPr id="295" name="x"/>
              <p:cNvSpPr txBox="1"/>
              <p:nvPr/>
            </p:nvSpPr>
            <p:spPr>
              <a:xfrm>
                <a:off x="0" y="0"/>
                <a:ext cx="202959" cy="330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0" sz="1300">
                    <a:latin typeface="Avenir Heavy"/>
                    <a:ea typeface="Avenir Heavy"/>
                    <a:cs typeface="Avenir Heavy"/>
                    <a:sym typeface="Avenir Heavy"/>
                  </a:defRPr>
                </a:lvl1pPr>
              </a:lstStyle>
              <a:p>
                <a:pPr/>
                <a:r>
                  <a:t>x</a:t>
                </a:r>
              </a:p>
            </p:txBody>
          </p:sp>
          <p:sp>
            <p:nvSpPr>
              <p:cNvPr id="296" name="Square"/>
              <p:cNvSpPr/>
              <p:nvPr/>
            </p:nvSpPr>
            <p:spPr>
              <a:xfrm>
                <a:off x="44119" y="120439"/>
                <a:ext cx="112315" cy="112316"/>
              </a:xfrm>
              <a:prstGeom prst="rect">
                <a:avLst/>
              </a:prstGeom>
              <a:noFill/>
              <a:ln w="12700" cap="flat">
                <a:solidFill>
                  <a:srgbClr val="75197C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grpSp>
          <p:nvGrpSpPr>
            <p:cNvPr id="300" name="Group"/>
            <p:cNvGrpSpPr/>
            <p:nvPr/>
          </p:nvGrpSpPr>
          <p:grpSpPr>
            <a:xfrm>
              <a:off x="29754" y="0"/>
              <a:ext cx="202960" cy="330200"/>
              <a:chOff x="0" y="0"/>
              <a:chExt cx="202958" cy="330200"/>
            </a:xfrm>
          </p:grpSpPr>
          <p:sp>
            <p:nvSpPr>
              <p:cNvPr id="298" name="x"/>
              <p:cNvSpPr txBox="1"/>
              <p:nvPr/>
            </p:nvSpPr>
            <p:spPr>
              <a:xfrm>
                <a:off x="0" y="0"/>
                <a:ext cx="202959" cy="330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0" sz="1300">
                    <a:latin typeface="Avenir Heavy"/>
                    <a:ea typeface="Avenir Heavy"/>
                    <a:cs typeface="Avenir Heavy"/>
                    <a:sym typeface="Avenir Heavy"/>
                  </a:defRPr>
                </a:lvl1pPr>
              </a:lstStyle>
              <a:p>
                <a:pPr/>
                <a:r>
                  <a:t>x</a:t>
                </a:r>
              </a:p>
            </p:txBody>
          </p:sp>
          <p:sp>
            <p:nvSpPr>
              <p:cNvPr id="299" name="Square"/>
              <p:cNvSpPr/>
              <p:nvPr/>
            </p:nvSpPr>
            <p:spPr>
              <a:xfrm>
                <a:off x="44119" y="120439"/>
                <a:ext cx="112315" cy="112316"/>
              </a:xfrm>
              <a:prstGeom prst="rect">
                <a:avLst/>
              </a:prstGeom>
              <a:noFill/>
              <a:ln w="12700" cap="flat">
                <a:solidFill>
                  <a:srgbClr val="F2A83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grpSp>
          <p:nvGrpSpPr>
            <p:cNvPr id="303" name="Group"/>
            <p:cNvGrpSpPr/>
            <p:nvPr/>
          </p:nvGrpSpPr>
          <p:grpSpPr>
            <a:xfrm>
              <a:off x="135548" y="75141"/>
              <a:ext cx="202960" cy="330201"/>
              <a:chOff x="0" y="0"/>
              <a:chExt cx="202958" cy="330200"/>
            </a:xfrm>
          </p:grpSpPr>
          <p:sp>
            <p:nvSpPr>
              <p:cNvPr id="301" name="x"/>
              <p:cNvSpPr txBox="1"/>
              <p:nvPr/>
            </p:nvSpPr>
            <p:spPr>
              <a:xfrm>
                <a:off x="0" y="0"/>
                <a:ext cx="202959" cy="330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0" sz="1300">
                    <a:latin typeface="Avenir Heavy"/>
                    <a:ea typeface="Avenir Heavy"/>
                    <a:cs typeface="Avenir Heavy"/>
                    <a:sym typeface="Avenir Heavy"/>
                  </a:defRPr>
                </a:lvl1pPr>
              </a:lstStyle>
              <a:p>
                <a:pPr/>
                <a:r>
                  <a:t>x</a:t>
                </a:r>
              </a:p>
            </p:txBody>
          </p:sp>
          <p:sp>
            <p:nvSpPr>
              <p:cNvPr id="302" name="Square"/>
              <p:cNvSpPr/>
              <p:nvPr/>
            </p:nvSpPr>
            <p:spPr>
              <a:xfrm>
                <a:off x="44119" y="120439"/>
                <a:ext cx="112315" cy="112316"/>
              </a:xfrm>
              <a:prstGeom prst="rect">
                <a:avLst/>
              </a:prstGeom>
              <a:noFill/>
              <a:ln w="12700" cap="flat">
                <a:solidFill>
                  <a:srgbClr val="74FBF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</p:grpSp>
      <p:sp>
        <p:nvSpPr>
          <p:cNvPr id="305" name="Line"/>
          <p:cNvSpPr/>
          <p:nvPr/>
        </p:nvSpPr>
        <p:spPr>
          <a:xfrm flipV="1">
            <a:off x="6698598" y="6245700"/>
            <a:ext cx="565398" cy="819531"/>
          </a:xfrm>
          <a:prstGeom prst="line">
            <a:avLst/>
          </a:prstGeom>
          <a:ln w="25400">
            <a:solidFill>
              <a:srgbClr val="6B247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6" name="Line"/>
          <p:cNvSpPr/>
          <p:nvPr/>
        </p:nvSpPr>
        <p:spPr>
          <a:xfrm flipV="1">
            <a:off x="6558512" y="6245700"/>
            <a:ext cx="705484" cy="797555"/>
          </a:xfrm>
          <a:prstGeom prst="line">
            <a:avLst/>
          </a:prstGeom>
          <a:ln w="25400">
            <a:solidFill>
              <a:srgbClr val="F2A83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7" name="Line"/>
          <p:cNvSpPr/>
          <p:nvPr/>
        </p:nvSpPr>
        <p:spPr>
          <a:xfrm flipV="1">
            <a:off x="6770869" y="6237050"/>
            <a:ext cx="496874" cy="890739"/>
          </a:xfrm>
          <a:prstGeom prst="line">
            <a:avLst/>
          </a:prstGeom>
          <a:ln w="25400">
            <a:solidFill>
              <a:srgbClr val="74FBF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8" name="Circle"/>
          <p:cNvSpPr/>
          <p:nvPr/>
        </p:nvSpPr>
        <p:spPr>
          <a:xfrm>
            <a:off x="7208308" y="6186628"/>
            <a:ext cx="117864" cy="117864"/>
          </a:xfrm>
          <a:prstGeom prst="ellipse">
            <a:avLst/>
          </a:prstGeom>
          <a:solidFill>
            <a:srgbClr val="74FBF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he k-means Algorith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k-means Algorithm</a:t>
            </a:r>
          </a:p>
        </p:txBody>
      </p:sp>
      <p:sp>
        <p:nvSpPr>
          <p:cNvPr id="311" name="The algorithm:"/>
          <p:cNvSpPr txBox="1"/>
          <p:nvPr/>
        </p:nvSpPr>
        <p:spPr>
          <a:xfrm>
            <a:off x="834316" y="1497196"/>
            <a:ext cx="2963102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3500"/>
            </a:lvl1pPr>
          </a:lstStyle>
          <a:p>
            <a:pPr/>
            <a:r>
              <a:t>The algorithm:</a:t>
            </a:r>
          </a:p>
        </p:txBody>
      </p:sp>
      <p:sp>
        <p:nvSpPr>
          <p:cNvPr id="312" name="&gt; Initialize random cluster indices…"/>
          <p:cNvSpPr/>
          <p:nvPr/>
        </p:nvSpPr>
        <p:spPr>
          <a:xfrm>
            <a:off x="2286610" y="2260540"/>
            <a:ext cx="8431580" cy="2966830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defRPr b="0"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&gt; Initialize random cluster indices</a:t>
            </a:r>
          </a:p>
          <a:p>
            <a:pPr algn="l">
              <a:defRPr b="0"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&gt; </a:t>
            </a:r>
            <a:r>
              <a:rPr>
                <a:solidFill>
                  <a:schemeClr val="accent1"/>
                </a:solidFill>
              </a:rPr>
              <a:t>Repeat until convergence:</a:t>
            </a:r>
          </a:p>
          <a:p>
            <a:pPr lvl="1" indent="0" algn="l">
              <a:defRPr b="0"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&gt;     For each data point:</a:t>
            </a:r>
          </a:p>
          <a:p>
            <a:pPr lvl="3" indent="0" algn="l">
              <a:defRPr b="0"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&gt;         Distance( point, center</a:t>
            </a:r>
            <a:r>
              <a:rPr baseline="-5999"/>
              <a:t>j</a:t>
            </a:r>
            <a:r>
              <a:t> )</a:t>
            </a:r>
          </a:p>
          <a:p>
            <a:pPr lvl="3" indent="0" algn="l">
              <a:defRPr b="0"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&gt;         new_index ← min</a:t>
            </a:r>
            <a:r>
              <a:rPr baseline="-5999"/>
              <a:t>j</a:t>
            </a:r>
            <a:r>
              <a:t>(distance)</a:t>
            </a:r>
          </a:p>
          <a:p>
            <a:pPr lvl="3" indent="0" algn="l">
              <a:defRPr b="0"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&gt;         total_distance += distance</a:t>
            </a:r>
          </a:p>
        </p:txBody>
      </p:sp>
      <p:sp>
        <p:nvSpPr>
          <p:cNvPr id="313" name="The data:"/>
          <p:cNvSpPr txBox="1"/>
          <p:nvPr/>
        </p:nvSpPr>
        <p:spPr>
          <a:xfrm>
            <a:off x="834316" y="5380859"/>
            <a:ext cx="1983424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3500"/>
            </a:lvl1pPr>
          </a:lstStyle>
          <a:p>
            <a:pPr/>
            <a:r>
              <a:t>The data:</a:t>
            </a:r>
          </a:p>
        </p:txBody>
      </p:sp>
      <p:pic>
        <p:nvPicPr>
          <p:cNvPr id="314" name="easy_real.png" descr="easy_rea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88974" y="5584585"/>
            <a:ext cx="5626852" cy="3711954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X1"/>
          <p:cNvSpPr txBox="1"/>
          <p:nvPr/>
        </p:nvSpPr>
        <p:spPr>
          <a:xfrm>
            <a:off x="6473039" y="9245699"/>
            <a:ext cx="413513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X</a:t>
            </a:r>
            <a:r>
              <a:rPr baseline="-5999"/>
              <a:t>1</a:t>
            </a:r>
          </a:p>
        </p:txBody>
      </p:sp>
      <p:sp>
        <p:nvSpPr>
          <p:cNvPr id="316" name="X2"/>
          <p:cNvSpPr txBox="1"/>
          <p:nvPr/>
        </p:nvSpPr>
        <p:spPr>
          <a:xfrm>
            <a:off x="3244846" y="6942381"/>
            <a:ext cx="413513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X</a:t>
            </a:r>
            <a:r>
              <a:rPr baseline="-5999"/>
              <a:t>2</a:t>
            </a:r>
          </a:p>
        </p:txBody>
      </p:sp>
      <p:pic>
        <p:nvPicPr>
          <p:cNvPr id="317" name="easy_0.png" descr="easy_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20645" y="5428365"/>
            <a:ext cx="5563510" cy="384493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8" name="Group"/>
          <p:cNvGrpSpPr/>
          <p:nvPr/>
        </p:nvGrpSpPr>
        <p:grpSpPr>
          <a:xfrm>
            <a:off x="6480174" y="6920123"/>
            <a:ext cx="338509" cy="405342"/>
            <a:chOff x="0" y="0"/>
            <a:chExt cx="338507" cy="405341"/>
          </a:xfrm>
        </p:grpSpPr>
        <p:sp>
          <p:nvSpPr>
            <p:cNvPr id="318" name="Square"/>
            <p:cNvSpPr/>
            <p:nvPr/>
          </p:nvSpPr>
          <p:spPr>
            <a:xfrm>
              <a:off x="0" y="25399"/>
              <a:ext cx="330200" cy="3302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321" name="Group"/>
            <p:cNvGrpSpPr/>
            <p:nvPr/>
          </p:nvGrpSpPr>
          <p:grpSpPr>
            <a:xfrm>
              <a:off x="63620" y="25400"/>
              <a:ext cx="202960" cy="330200"/>
              <a:chOff x="0" y="0"/>
              <a:chExt cx="202958" cy="330200"/>
            </a:xfrm>
          </p:grpSpPr>
          <p:sp>
            <p:nvSpPr>
              <p:cNvPr id="319" name="x"/>
              <p:cNvSpPr txBox="1"/>
              <p:nvPr/>
            </p:nvSpPr>
            <p:spPr>
              <a:xfrm>
                <a:off x="0" y="0"/>
                <a:ext cx="202959" cy="330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0" sz="1300">
                    <a:latin typeface="Avenir Heavy"/>
                    <a:ea typeface="Avenir Heavy"/>
                    <a:cs typeface="Avenir Heavy"/>
                    <a:sym typeface="Avenir Heavy"/>
                  </a:defRPr>
                </a:lvl1pPr>
              </a:lstStyle>
              <a:p>
                <a:pPr/>
                <a:r>
                  <a:t>x</a:t>
                </a:r>
              </a:p>
            </p:txBody>
          </p:sp>
          <p:sp>
            <p:nvSpPr>
              <p:cNvPr id="320" name="Square"/>
              <p:cNvSpPr/>
              <p:nvPr/>
            </p:nvSpPr>
            <p:spPr>
              <a:xfrm>
                <a:off x="44119" y="120439"/>
                <a:ext cx="112315" cy="112316"/>
              </a:xfrm>
              <a:prstGeom prst="rect">
                <a:avLst/>
              </a:prstGeom>
              <a:noFill/>
              <a:ln w="12700" cap="flat">
                <a:solidFill>
                  <a:srgbClr val="75197C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grpSp>
          <p:nvGrpSpPr>
            <p:cNvPr id="324" name="Group"/>
            <p:cNvGrpSpPr/>
            <p:nvPr/>
          </p:nvGrpSpPr>
          <p:grpSpPr>
            <a:xfrm>
              <a:off x="29754" y="0"/>
              <a:ext cx="202960" cy="330200"/>
              <a:chOff x="0" y="0"/>
              <a:chExt cx="202958" cy="330200"/>
            </a:xfrm>
          </p:grpSpPr>
          <p:sp>
            <p:nvSpPr>
              <p:cNvPr id="322" name="x"/>
              <p:cNvSpPr txBox="1"/>
              <p:nvPr/>
            </p:nvSpPr>
            <p:spPr>
              <a:xfrm>
                <a:off x="0" y="0"/>
                <a:ext cx="202959" cy="330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0" sz="1300">
                    <a:latin typeface="Avenir Heavy"/>
                    <a:ea typeface="Avenir Heavy"/>
                    <a:cs typeface="Avenir Heavy"/>
                    <a:sym typeface="Avenir Heavy"/>
                  </a:defRPr>
                </a:lvl1pPr>
              </a:lstStyle>
              <a:p>
                <a:pPr/>
                <a:r>
                  <a:t>x</a:t>
                </a:r>
              </a:p>
            </p:txBody>
          </p:sp>
          <p:sp>
            <p:nvSpPr>
              <p:cNvPr id="323" name="Square"/>
              <p:cNvSpPr/>
              <p:nvPr/>
            </p:nvSpPr>
            <p:spPr>
              <a:xfrm>
                <a:off x="44119" y="120439"/>
                <a:ext cx="112315" cy="112316"/>
              </a:xfrm>
              <a:prstGeom prst="rect">
                <a:avLst/>
              </a:prstGeom>
              <a:noFill/>
              <a:ln w="12700" cap="flat">
                <a:solidFill>
                  <a:srgbClr val="F2A83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grpSp>
          <p:nvGrpSpPr>
            <p:cNvPr id="327" name="Group"/>
            <p:cNvGrpSpPr/>
            <p:nvPr/>
          </p:nvGrpSpPr>
          <p:grpSpPr>
            <a:xfrm>
              <a:off x="135548" y="75141"/>
              <a:ext cx="202960" cy="330201"/>
              <a:chOff x="0" y="0"/>
              <a:chExt cx="202958" cy="330200"/>
            </a:xfrm>
          </p:grpSpPr>
          <p:sp>
            <p:nvSpPr>
              <p:cNvPr id="325" name="x"/>
              <p:cNvSpPr txBox="1"/>
              <p:nvPr/>
            </p:nvSpPr>
            <p:spPr>
              <a:xfrm>
                <a:off x="0" y="0"/>
                <a:ext cx="202959" cy="330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0" sz="1300">
                    <a:latin typeface="Avenir Heavy"/>
                    <a:ea typeface="Avenir Heavy"/>
                    <a:cs typeface="Avenir Heavy"/>
                    <a:sym typeface="Avenir Heavy"/>
                  </a:defRPr>
                </a:lvl1pPr>
              </a:lstStyle>
              <a:p>
                <a:pPr/>
                <a:r>
                  <a:t>x</a:t>
                </a:r>
              </a:p>
            </p:txBody>
          </p:sp>
          <p:sp>
            <p:nvSpPr>
              <p:cNvPr id="326" name="Square"/>
              <p:cNvSpPr/>
              <p:nvPr/>
            </p:nvSpPr>
            <p:spPr>
              <a:xfrm>
                <a:off x="44119" y="120439"/>
                <a:ext cx="112315" cy="112316"/>
              </a:xfrm>
              <a:prstGeom prst="rect">
                <a:avLst/>
              </a:prstGeom>
              <a:noFill/>
              <a:ln w="12700" cap="flat">
                <a:solidFill>
                  <a:srgbClr val="74FBF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</p:grpSp>
      <p:sp>
        <p:nvSpPr>
          <p:cNvPr id="329" name="Line"/>
          <p:cNvSpPr/>
          <p:nvPr/>
        </p:nvSpPr>
        <p:spPr>
          <a:xfrm flipV="1">
            <a:off x="6698598" y="6245700"/>
            <a:ext cx="565398" cy="819531"/>
          </a:xfrm>
          <a:prstGeom prst="line">
            <a:avLst/>
          </a:prstGeom>
          <a:ln w="25400">
            <a:solidFill>
              <a:srgbClr val="6B247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0" name="Line"/>
          <p:cNvSpPr/>
          <p:nvPr/>
        </p:nvSpPr>
        <p:spPr>
          <a:xfrm flipV="1">
            <a:off x="6558512" y="6245700"/>
            <a:ext cx="705484" cy="797555"/>
          </a:xfrm>
          <a:prstGeom prst="line">
            <a:avLst/>
          </a:prstGeom>
          <a:ln w="25400">
            <a:solidFill>
              <a:srgbClr val="F2A83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1" name="Line"/>
          <p:cNvSpPr/>
          <p:nvPr/>
        </p:nvSpPr>
        <p:spPr>
          <a:xfrm flipV="1">
            <a:off x="6770869" y="6237050"/>
            <a:ext cx="496874" cy="890739"/>
          </a:xfrm>
          <a:prstGeom prst="line">
            <a:avLst/>
          </a:prstGeom>
          <a:ln w="25400">
            <a:solidFill>
              <a:srgbClr val="74FBF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2" name="Circle"/>
          <p:cNvSpPr/>
          <p:nvPr/>
        </p:nvSpPr>
        <p:spPr>
          <a:xfrm>
            <a:off x="7208308" y="6186628"/>
            <a:ext cx="117864" cy="117864"/>
          </a:xfrm>
          <a:prstGeom prst="ellipse">
            <a:avLst/>
          </a:prstGeom>
          <a:solidFill>
            <a:srgbClr val="74FBF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roup"/>
          <p:cNvGrpSpPr/>
          <p:nvPr/>
        </p:nvGrpSpPr>
        <p:grpSpPr>
          <a:xfrm>
            <a:off x="3720645" y="5454592"/>
            <a:ext cx="5563510" cy="3844940"/>
            <a:chOff x="0" y="0"/>
            <a:chExt cx="5563508" cy="3844938"/>
          </a:xfrm>
        </p:grpSpPr>
        <p:pic>
          <p:nvPicPr>
            <p:cNvPr id="334" name="easy_1.png" descr="easy_1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563509" cy="38449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5" name="Rectangle"/>
            <p:cNvSpPr/>
            <p:nvPr/>
          </p:nvSpPr>
          <p:spPr>
            <a:xfrm>
              <a:off x="2743011" y="2619755"/>
              <a:ext cx="135021" cy="113226"/>
            </a:xfrm>
            <a:prstGeom prst="rect">
              <a:avLst/>
            </a:prstGeom>
            <a:solidFill>
              <a:srgbClr val="F2A83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36" name="x"/>
            <p:cNvSpPr txBox="1"/>
            <p:nvPr/>
          </p:nvSpPr>
          <p:spPr>
            <a:xfrm>
              <a:off x="2260116" y="2184457"/>
              <a:ext cx="202960" cy="33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1300">
                  <a:latin typeface="Avenir Heavy"/>
                  <a:ea typeface="Avenir Heavy"/>
                  <a:cs typeface="Avenir Heavy"/>
                  <a:sym typeface="Avenir Heavy"/>
                </a:defRPr>
              </a:lvl1pPr>
            </a:lstStyle>
            <a:p>
              <a:pPr/>
              <a:r>
                <a:t>x</a:t>
              </a:r>
            </a:p>
          </p:txBody>
        </p:sp>
        <p:sp>
          <p:nvSpPr>
            <p:cNvPr id="337" name="Rectangle"/>
            <p:cNvSpPr/>
            <p:nvPr/>
          </p:nvSpPr>
          <p:spPr>
            <a:xfrm>
              <a:off x="4427545" y="1152967"/>
              <a:ext cx="135021" cy="113226"/>
            </a:xfrm>
            <a:prstGeom prst="rect">
              <a:avLst/>
            </a:prstGeom>
            <a:solidFill>
              <a:srgbClr val="F2A83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38" name="x"/>
            <p:cNvSpPr txBox="1"/>
            <p:nvPr/>
          </p:nvSpPr>
          <p:spPr>
            <a:xfrm>
              <a:off x="3800327" y="1795469"/>
              <a:ext cx="202960" cy="33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1300">
                  <a:latin typeface="Avenir Heavy"/>
                  <a:ea typeface="Avenir Heavy"/>
                  <a:cs typeface="Avenir Heavy"/>
                  <a:sym typeface="Avenir Heavy"/>
                </a:defRPr>
              </a:lvl1pPr>
            </a:lstStyle>
            <a:p>
              <a:pPr/>
              <a:r>
                <a:t>x</a:t>
              </a:r>
            </a:p>
          </p:txBody>
        </p:sp>
      </p:grpSp>
      <p:grpSp>
        <p:nvGrpSpPr>
          <p:cNvPr id="342" name="Group"/>
          <p:cNvGrpSpPr/>
          <p:nvPr/>
        </p:nvGrpSpPr>
        <p:grpSpPr>
          <a:xfrm>
            <a:off x="5982775" y="7638910"/>
            <a:ext cx="202960" cy="330201"/>
            <a:chOff x="0" y="0"/>
            <a:chExt cx="202958" cy="330200"/>
          </a:xfrm>
        </p:grpSpPr>
        <p:sp>
          <p:nvSpPr>
            <p:cNvPr id="340" name="x"/>
            <p:cNvSpPr txBox="1"/>
            <p:nvPr/>
          </p:nvSpPr>
          <p:spPr>
            <a:xfrm>
              <a:off x="0" y="0"/>
              <a:ext cx="202959" cy="33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1300">
                  <a:latin typeface="Avenir Heavy"/>
                  <a:ea typeface="Avenir Heavy"/>
                  <a:cs typeface="Avenir Heavy"/>
                  <a:sym typeface="Avenir Heavy"/>
                </a:defRPr>
              </a:lvl1pPr>
            </a:lstStyle>
            <a:p>
              <a:pPr/>
              <a:r>
                <a:t>x</a:t>
              </a:r>
            </a:p>
          </p:txBody>
        </p:sp>
        <p:sp>
          <p:nvSpPr>
            <p:cNvPr id="341" name="Square"/>
            <p:cNvSpPr/>
            <p:nvPr/>
          </p:nvSpPr>
          <p:spPr>
            <a:xfrm>
              <a:off x="44119" y="120439"/>
              <a:ext cx="112315" cy="112316"/>
            </a:xfrm>
            <a:prstGeom prst="rect">
              <a:avLst/>
            </a:prstGeom>
            <a:noFill/>
            <a:ln w="12700" cap="flat">
              <a:solidFill>
                <a:srgbClr val="74FBF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345" name="Group"/>
          <p:cNvGrpSpPr/>
          <p:nvPr/>
        </p:nvGrpSpPr>
        <p:grpSpPr>
          <a:xfrm>
            <a:off x="7518958" y="7251940"/>
            <a:ext cx="202960" cy="330201"/>
            <a:chOff x="0" y="0"/>
            <a:chExt cx="202958" cy="330200"/>
          </a:xfrm>
        </p:grpSpPr>
        <p:sp>
          <p:nvSpPr>
            <p:cNvPr id="343" name="x"/>
            <p:cNvSpPr txBox="1"/>
            <p:nvPr/>
          </p:nvSpPr>
          <p:spPr>
            <a:xfrm>
              <a:off x="0" y="0"/>
              <a:ext cx="202959" cy="33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1300">
                  <a:latin typeface="Avenir Heavy"/>
                  <a:ea typeface="Avenir Heavy"/>
                  <a:cs typeface="Avenir Heavy"/>
                  <a:sym typeface="Avenir Heavy"/>
                </a:defRPr>
              </a:lvl1pPr>
            </a:lstStyle>
            <a:p>
              <a:pPr/>
              <a:r>
                <a:t>x</a:t>
              </a:r>
            </a:p>
          </p:txBody>
        </p:sp>
        <p:sp>
          <p:nvSpPr>
            <p:cNvPr id="344" name="Square"/>
            <p:cNvSpPr/>
            <p:nvPr/>
          </p:nvSpPr>
          <p:spPr>
            <a:xfrm>
              <a:off x="44119" y="120439"/>
              <a:ext cx="112315" cy="112316"/>
            </a:xfrm>
            <a:prstGeom prst="rect">
              <a:avLst/>
            </a:prstGeom>
            <a:noFill/>
            <a:ln w="12700" cap="flat">
              <a:solidFill>
                <a:srgbClr val="F2A83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349" name="Group"/>
          <p:cNvGrpSpPr/>
          <p:nvPr/>
        </p:nvGrpSpPr>
        <p:grpSpPr>
          <a:xfrm>
            <a:off x="3720645" y="5454592"/>
            <a:ext cx="5563510" cy="3844940"/>
            <a:chOff x="0" y="0"/>
            <a:chExt cx="5563508" cy="3844938"/>
          </a:xfrm>
        </p:grpSpPr>
        <p:pic>
          <p:nvPicPr>
            <p:cNvPr id="346" name="easy_2.png" descr="easy_2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563509" cy="38449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7" name="Rectangle"/>
            <p:cNvSpPr/>
            <p:nvPr/>
          </p:nvSpPr>
          <p:spPr>
            <a:xfrm>
              <a:off x="2749111" y="2597139"/>
              <a:ext cx="127456" cy="137261"/>
            </a:xfrm>
            <a:prstGeom prst="rect">
              <a:avLst/>
            </a:prstGeom>
            <a:solidFill>
              <a:srgbClr val="74FBF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8" name="x"/>
            <p:cNvSpPr txBox="1"/>
            <p:nvPr/>
          </p:nvSpPr>
          <p:spPr>
            <a:xfrm>
              <a:off x="2615716" y="2480790"/>
              <a:ext cx="202960" cy="33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1300">
                  <a:latin typeface="Avenir Heavy"/>
                  <a:ea typeface="Avenir Heavy"/>
                  <a:cs typeface="Avenir Heavy"/>
                  <a:sym typeface="Avenir Heavy"/>
                </a:defRPr>
              </a:lvl1pPr>
            </a:lstStyle>
            <a:p>
              <a:pPr/>
              <a:r>
                <a:t>x</a:t>
              </a:r>
            </a:p>
          </p:txBody>
        </p:sp>
      </p:grpSp>
      <p:sp>
        <p:nvSpPr>
          <p:cNvPr id="350" name="The k-means Algorith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k-means Algorithm</a:t>
            </a:r>
          </a:p>
        </p:txBody>
      </p:sp>
      <p:sp>
        <p:nvSpPr>
          <p:cNvPr id="351" name="The algorithm:"/>
          <p:cNvSpPr txBox="1"/>
          <p:nvPr/>
        </p:nvSpPr>
        <p:spPr>
          <a:xfrm>
            <a:off x="834316" y="1497196"/>
            <a:ext cx="2963102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3500"/>
            </a:lvl1pPr>
          </a:lstStyle>
          <a:p>
            <a:pPr/>
            <a:r>
              <a:t>The algorithm:</a:t>
            </a:r>
          </a:p>
        </p:txBody>
      </p:sp>
      <p:sp>
        <p:nvSpPr>
          <p:cNvPr id="352" name="&gt; Initialize random cluster indices…"/>
          <p:cNvSpPr/>
          <p:nvPr/>
        </p:nvSpPr>
        <p:spPr>
          <a:xfrm>
            <a:off x="2286610" y="2260540"/>
            <a:ext cx="8431580" cy="2966830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defRPr b="0"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&gt; Initialize random cluster indices</a:t>
            </a:r>
          </a:p>
          <a:p>
            <a:pPr algn="l">
              <a:defRPr b="0"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&gt; </a:t>
            </a:r>
            <a:r>
              <a:rPr>
                <a:solidFill>
                  <a:schemeClr val="accent1"/>
                </a:solidFill>
              </a:rPr>
              <a:t>Repeat until convergence:</a:t>
            </a:r>
          </a:p>
          <a:p>
            <a:pPr lvl="1" indent="0" algn="l">
              <a:defRPr b="0"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&gt;     For each data point:</a:t>
            </a:r>
          </a:p>
          <a:p>
            <a:pPr lvl="3" indent="0" algn="l">
              <a:defRPr b="0"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&gt;         Distance( point, center</a:t>
            </a:r>
            <a:r>
              <a:rPr baseline="-5999"/>
              <a:t>j</a:t>
            </a:r>
            <a:r>
              <a:t> )</a:t>
            </a:r>
          </a:p>
          <a:p>
            <a:pPr lvl="3" indent="0" algn="l">
              <a:defRPr b="0"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&gt;         new_index ← min</a:t>
            </a:r>
            <a:r>
              <a:rPr baseline="-5999"/>
              <a:t>j</a:t>
            </a:r>
            <a:r>
              <a:t>(distance)</a:t>
            </a:r>
          </a:p>
          <a:p>
            <a:pPr lvl="3" indent="0" algn="l">
              <a:defRPr b="0"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&gt;         total_distance += distance</a:t>
            </a:r>
          </a:p>
        </p:txBody>
      </p:sp>
      <p:sp>
        <p:nvSpPr>
          <p:cNvPr id="353" name="The data:"/>
          <p:cNvSpPr txBox="1"/>
          <p:nvPr/>
        </p:nvSpPr>
        <p:spPr>
          <a:xfrm>
            <a:off x="834316" y="5380859"/>
            <a:ext cx="1983424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3500"/>
            </a:lvl1pPr>
          </a:lstStyle>
          <a:p>
            <a:pPr/>
            <a:r>
              <a:t>The data:</a:t>
            </a:r>
          </a:p>
        </p:txBody>
      </p:sp>
      <p:sp>
        <p:nvSpPr>
          <p:cNvPr id="354" name="X1"/>
          <p:cNvSpPr txBox="1"/>
          <p:nvPr/>
        </p:nvSpPr>
        <p:spPr>
          <a:xfrm>
            <a:off x="6473039" y="9245699"/>
            <a:ext cx="413513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X</a:t>
            </a:r>
            <a:r>
              <a:rPr baseline="-5999"/>
              <a:t>1</a:t>
            </a:r>
          </a:p>
        </p:txBody>
      </p:sp>
      <p:sp>
        <p:nvSpPr>
          <p:cNvPr id="355" name="X2"/>
          <p:cNvSpPr txBox="1"/>
          <p:nvPr/>
        </p:nvSpPr>
        <p:spPr>
          <a:xfrm>
            <a:off x="3244846" y="6942381"/>
            <a:ext cx="413513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X</a:t>
            </a:r>
            <a:r>
              <a:rPr baseline="-5999"/>
              <a:t>2</a:t>
            </a:r>
          </a:p>
        </p:txBody>
      </p:sp>
      <p:pic>
        <p:nvPicPr>
          <p:cNvPr id="356" name="easy_3.png" descr="easy_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20645" y="5454592"/>
            <a:ext cx="5563510" cy="384494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easy_4.png" descr="easy_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20645" y="5454592"/>
            <a:ext cx="5563510" cy="38449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7" grpId="3"/>
      <p:bldP build="whole" bldLvl="1" animBg="1" rev="0" advAuto="0" spid="349" grpId="1"/>
      <p:bldP build="whole" bldLvl="1" animBg="1" rev="0" advAuto="0" spid="356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hard_0.png" descr="hard_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37412" y="5784500"/>
            <a:ext cx="4826001" cy="335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hard_1.png" descr="hard_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37412" y="5784500"/>
            <a:ext cx="4826001" cy="335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hard_2.png" descr="hard_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37412" y="5784500"/>
            <a:ext cx="4826001" cy="335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hard_3.png" descr="hard_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37412" y="5784500"/>
            <a:ext cx="4826001" cy="335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hard_4.png" descr="hard_4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837412" y="5784500"/>
            <a:ext cx="4826001" cy="3352801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Problems with k-mea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Problems with k-means</a:t>
            </a:r>
          </a:p>
        </p:txBody>
      </p:sp>
      <p:grpSp>
        <p:nvGrpSpPr>
          <p:cNvPr id="367" name="Group"/>
          <p:cNvGrpSpPr/>
          <p:nvPr/>
        </p:nvGrpSpPr>
        <p:grpSpPr>
          <a:xfrm>
            <a:off x="1066800" y="1484883"/>
            <a:ext cx="4851400" cy="3643387"/>
            <a:chOff x="0" y="0"/>
            <a:chExt cx="4851400" cy="3643385"/>
          </a:xfrm>
        </p:grpSpPr>
        <p:sp>
          <p:nvSpPr>
            <p:cNvPr id="365" name="Previous data:"/>
            <p:cNvSpPr txBox="1"/>
            <p:nvPr/>
          </p:nvSpPr>
          <p:spPr>
            <a:xfrm>
              <a:off x="1290955" y="0"/>
              <a:ext cx="2548891" cy="5481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3000"/>
              </a:lvl1pPr>
            </a:lstStyle>
            <a:p>
              <a:pPr/>
              <a:r>
                <a:t>Previous data:</a:t>
              </a:r>
            </a:p>
          </p:txBody>
        </p:sp>
        <p:pic>
          <p:nvPicPr>
            <p:cNvPr id="366" name="easy_real.png" descr="easy_real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442985"/>
              <a:ext cx="4851400" cy="3200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70" name="Group"/>
          <p:cNvGrpSpPr/>
          <p:nvPr/>
        </p:nvGrpSpPr>
        <p:grpSpPr>
          <a:xfrm>
            <a:off x="927036" y="6513734"/>
            <a:ext cx="5130928" cy="2002283"/>
            <a:chOff x="0" y="0"/>
            <a:chExt cx="5130927" cy="2002282"/>
          </a:xfrm>
        </p:grpSpPr>
        <p:sp>
          <p:nvSpPr>
            <p:cNvPr id="368" name="Poor fits to dissimilar clusters"/>
            <p:cNvSpPr txBox="1"/>
            <p:nvPr/>
          </p:nvSpPr>
          <p:spPr>
            <a:xfrm>
              <a:off x="0" y="0"/>
              <a:ext cx="5130927" cy="5481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3000"/>
              </a:lvl1pPr>
            </a:lstStyle>
            <a:p>
              <a:pPr/>
              <a:r>
                <a:t>Poor fits to dissimilar clusters</a:t>
              </a:r>
            </a:p>
          </p:txBody>
        </p:sp>
        <p:sp>
          <p:nvSpPr>
            <p:cNvPr id="369" name="Solution:…"/>
            <p:cNvSpPr txBox="1"/>
            <p:nvPr/>
          </p:nvSpPr>
          <p:spPr>
            <a:xfrm>
              <a:off x="1352232" y="958850"/>
              <a:ext cx="2426463" cy="1043433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000"/>
              </a:pPr>
              <a:r>
                <a:t>Solution:</a:t>
              </a:r>
            </a:p>
            <a:p>
              <a:pPr>
                <a:defRPr b="0" sz="3000"/>
              </a:pPr>
              <a:r>
                <a:t>Soft k-means</a:t>
              </a:r>
            </a:p>
          </p:txBody>
        </p:sp>
      </p:grpSp>
      <p:sp>
        <p:nvSpPr>
          <p:cNvPr id="371" name="X1"/>
          <p:cNvSpPr txBox="1"/>
          <p:nvPr/>
        </p:nvSpPr>
        <p:spPr>
          <a:xfrm>
            <a:off x="3450439" y="5105499"/>
            <a:ext cx="413513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X</a:t>
            </a:r>
            <a:r>
              <a:rPr baseline="-5999"/>
              <a:t>1</a:t>
            </a:r>
          </a:p>
        </p:txBody>
      </p:sp>
      <p:sp>
        <p:nvSpPr>
          <p:cNvPr id="372" name="X2"/>
          <p:cNvSpPr txBox="1"/>
          <p:nvPr/>
        </p:nvSpPr>
        <p:spPr>
          <a:xfrm>
            <a:off x="463546" y="2895277"/>
            <a:ext cx="413513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X</a:t>
            </a:r>
            <a:r>
              <a:rPr baseline="-5999"/>
              <a:t>2</a:t>
            </a:r>
          </a:p>
        </p:txBody>
      </p:sp>
      <p:grpSp>
        <p:nvGrpSpPr>
          <p:cNvPr id="378" name="Group"/>
          <p:cNvGrpSpPr/>
          <p:nvPr/>
        </p:nvGrpSpPr>
        <p:grpSpPr>
          <a:xfrm>
            <a:off x="6476241" y="1478534"/>
            <a:ext cx="5155422" cy="4088331"/>
            <a:chOff x="0" y="0"/>
            <a:chExt cx="5155420" cy="4088330"/>
          </a:xfrm>
        </p:grpSpPr>
        <p:grpSp>
          <p:nvGrpSpPr>
            <p:cNvPr id="375" name="Group"/>
            <p:cNvGrpSpPr/>
            <p:nvPr/>
          </p:nvGrpSpPr>
          <p:grpSpPr>
            <a:xfrm>
              <a:off x="392920" y="0"/>
              <a:ext cx="4762501" cy="3656086"/>
              <a:chOff x="0" y="25400"/>
              <a:chExt cx="4762500" cy="3656085"/>
            </a:xfrm>
          </p:grpSpPr>
          <p:sp>
            <p:nvSpPr>
              <p:cNvPr id="373" name="New data:"/>
              <p:cNvSpPr txBox="1"/>
              <p:nvPr/>
            </p:nvSpPr>
            <p:spPr>
              <a:xfrm>
                <a:off x="1692860" y="25400"/>
                <a:ext cx="1849756" cy="54813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0" sz="3000"/>
                </a:lvl1pPr>
              </a:lstStyle>
              <a:p>
                <a:pPr/>
                <a:r>
                  <a:t>New data:</a:t>
                </a:r>
              </a:p>
            </p:txBody>
          </p:sp>
          <p:pic>
            <p:nvPicPr>
              <p:cNvPr id="374" name="hard_real.png" descr="hard_real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0" y="481085"/>
                <a:ext cx="4762500" cy="32004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76" name="X1"/>
            <p:cNvSpPr txBox="1"/>
            <p:nvPr/>
          </p:nvSpPr>
          <p:spPr>
            <a:xfrm>
              <a:off x="2770992" y="3626965"/>
              <a:ext cx="413513" cy="461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0"/>
              </a:pPr>
              <a:r>
                <a:t>X</a:t>
              </a:r>
              <a:r>
                <a:rPr baseline="-5999"/>
                <a:t>1</a:t>
              </a:r>
            </a:p>
          </p:txBody>
        </p:sp>
        <p:sp>
          <p:nvSpPr>
            <p:cNvPr id="377" name="X2"/>
            <p:cNvSpPr txBox="1"/>
            <p:nvPr/>
          </p:nvSpPr>
          <p:spPr>
            <a:xfrm>
              <a:off x="0" y="1597360"/>
              <a:ext cx="413513" cy="461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0"/>
              </a:pPr>
              <a:r>
                <a:t>X</a:t>
              </a:r>
              <a:r>
                <a:rPr baseline="-5999"/>
                <a:t>2</a:t>
              </a:r>
            </a:p>
          </p:txBody>
        </p:sp>
      </p:grpSp>
      <p:grpSp>
        <p:nvGrpSpPr>
          <p:cNvPr id="381" name="Group"/>
          <p:cNvGrpSpPr/>
          <p:nvPr/>
        </p:nvGrpSpPr>
        <p:grpSpPr>
          <a:xfrm>
            <a:off x="6476241" y="7031281"/>
            <a:ext cx="3184506" cy="2510684"/>
            <a:chOff x="0" y="0"/>
            <a:chExt cx="3184504" cy="2510683"/>
          </a:xfrm>
        </p:grpSpPr>
        <p:sp>
          <p:nvSpPr>
            <p:cNvPr id="379" name="X1"/>
            <p:cNvSpPr txBox="1"/>
            <p:nvPr/>
          </p:nvSpPr>
          <p:spPr>
            <a:xfrm>
              <a:off x="2770992" y="2049317"/>
              <a:ext cx="413513" cy="461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0"/>
              </a:pPr>
              <a:r>
                <a:t>X</a:t>
              </a:r>
              <a:r>
                <a:rPr baseline="-5999"/>
                <a:t>1</a:t>
              </a:r>
            </a:p>
          </p:txBody>
        </p:sp>
        <p:sp>
          <p:nvSpPr>
            <p:cNvPr id="380" name="X2"/>
            <p:cNvSpPr txBox="1"/>
            <p:nvPr/>
          </p:nvSpPr>
          <p:spPr>
            <a:xfrm>
              <a:off x="0" y="0"/>
              <a:ext cx="413513" cy="461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0"/>
              </a:pPr>
              <a:r>
                <a:t>X</a:t>
              </a:r>
              <a:r>
                <a:rPr baseline="-5999"/>
                <a:t>2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3" grpId="7"/>
      <p:bldP build="whole" bldLvl="1" animBg="1" rev="0" advAuto="0" spid="360" grpId="4"/>
      <p:bldP build="whole" bldLvl="1" animBg="1" rev="0" advAuto="0" spid="370" grpId="8"/>
      <p:bldP build="whole" bldLvl="1" animBg="1" rev="0" advAuto="0" spid="381" grpId="3"/>
      <p:bldP build="whole" bldLvl="1" animBg="1" rev="0" advAuto="0" spid="378" grpId="1"/>
      <p:bldP build="whole" bldLvl="1" animBg="1" rev="0" advAuto="0" spid="359" grpId="2"/>
      <p:bldP build="whole" bldLvl="1" animBg="1" rev="0" advAuto="0" spid="361" grpId="5"/>
      <p:bldP build="whole" bldLvl="1" animBg="1" rev="0" advAuto="0" spid="362" grpId="6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oft k-means Algorithm"/>
          <p:cNvSpPr txBox="1"/>
          <p:nvPr>
            <p:ph type="title"/>
          </p:nvPr>
        </p:nvSpPr>
        <p:spPr>
          <a:xfrm>
            <a:off x="952500" y="-24794"/>
            <a:ext cx="11099800" cy="1107448"/>
          </a:xfrm>
          <a:prstGeom prst="rect">
            <a:avLst/>
          </a:prstGeom>
        </p:spPr>
        <p:txBody>
          <a:bodyPr/>
          <a:lstStyle/>
          <a:p>
            <a:pPr/>
            <a:r>
              <a:t>Soft k-means Algorithm</a:t>
            </a:r>
          </a:p>
        </p:txBody>
      </p:sp>
      <p:sp>
        <p:nvSpPr>
          <p:cNvPr id="384" name="&gt; new_index ← minj(distance)"/>
          <p:cNvSpPr/>
          <p:nvPr/>
        </p:nvSpPr>
        <p:spPr>
          <a:xfrm>
            <a:off x="3182009" y="2476440"/>
            <a:ext cx="6640782" cy="624352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3" indent="0" algn="l">
              <a:defRPr b="0"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&gt; new_index ← min</a:t>
            </a:r>
            <a:r>
              <a:rPr baseline="-5999"/>
              <a:t>j</a:t>
            </a:r>
            <a:r>
              <a:t>(distance)</a:t>
            </a:r>
          </a:p>
        </p:txBody>
      </p:sp>
      <p:sp>
        <p:nvSpPr>
          <p:cNvPr id="385" name="&gt; membership ← mj(distance)"/>
          <p:cNvSpPr/>
          <p:nvPr/>
        </p:nvSpPr>
        <p:spPr>
          <a:xfrm>
            <a:off x="3188181" y="4229040"/>
            <a:ext cx="7265116" cy="624352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3" indent="0" algn="l">
              <a:defRPr b="0"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&gt; membership ← m</a:t>
            </a:r>
            <a:r>
              <a:rPr baseline="-5999"/>
              <a:t>j</a:t>
            </a:r>
            <a:r>
              <a:t>(distance)</a:t>
            </a:r>
          </a:p>
        </p:txBody>
      </p:sp>
      <p:sp>
        <p:nvSpPr>
          <p:cNvPr id="386" name="Hard k-means:"/>
          <p:cNvSpPr txBox="1"/>
          <p:nvPr/>
        </p:nvSpPr>
        <p:spPr>
          <a:xfrm>
            <a:off x="3169665" y="1834133"/>
            <a:ext cx="2634235" cy="548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3000"/>
            </a:lvl1pPr>
          </a:lstStyle>
          <a:p>
            <a:pPr/>
            <a:r>
              <a:t>Hard k-means:</a:t>
            </a:r>
          </a:p>
        </p:txBody>
      </p:sp>
      <p:sp>
        <p:nvSpPr>
          <p:cNvPr id="387" name="Soft k-means:"/>
          <p:cNvSpPr txBox="1"/>
          <p:nvPr/>
        </p:nvSpPr>
        <p:spPr>
          <a:xfrm>
            <a:off x="3175837" y="3637533"/>
            <a:ext cx="2506981" cy="548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3000"/>
            </a:lvl1pPr>
          </a:lstStyle>
          <a:p>
            <a:pPr/>
            <a:r>
              <a:t>Soft k-means:</a:t>
            </a:r>
          </a:p>
        </p:txBody>
      </p:sp>
      <p:grpSp>
        <p:nvGrpSpPr>
          <p:cNvPr id="397" name="Group"/>
          <p:cNvGrpSpPr/>
          <p:nvPr/>
        </p:nvGrpSpPr>
        <p:grpSpPr>
          <a:xfrm>
            <a:off x="727041" y="6366520"/>
            <a:ext cx="11305091" cy="3354610"/>
            <a:chOff x="-501337" y="0"/>
            <a:chExt cx="11305089" cy="3354609"/>
          </a:xfrm>
        </p:grpSpPr>
        <p:pic>
          <p:nvPicPr>
            <p:cNvPr id="388" name="hard_4.png" descr="hard_4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283867" cy="29761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9" name="soft_kmeans.png" descr="soft_kmeans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385667" y="0"/>
              <a:ext cx="4418086" cy="30665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0" name="X1"/>
            <p:cNvSpPr txBox="1"/>
            <p:nvPr/>
          </p:nvSpPr>
          <p:spPr>
            <a:xfrm>
              <a:off x="1935177" y="2893243"/>
              <a:ext cx="413513" cy="461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0"/>
              </a:pPr>
              <a:r>
                <a:t>X</a:t>
              </a:r>
              <a:r>
                <a:rPr baseline="-5999"/>
                <a:t>1</a:t>
              </a:r>
            </a:p>
          </p:txBody>
        </p:sp>
        <p:sp>
          <p:nvSpPr>
            <p:cNvPr id="391" name="Rectangle"/>
            <p:cNvSpPr/>
            <p:nvPr/>
          </p:nvSpPr>
          <p:spPr>
            <a:xfrm>
              <a:off x="8398220" y="2828279"/>
              <a:ext cx="978596" cy="25702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2" name="Rectangle"/>
            <p:cNvSpPr/>
            <p:nvPr/>
          </p:nvSpPr>
          <p:spPr>
            <a:xfrm>
              <a:off x="6404321" y="986779"/>
              <a:ext cx="180033" cy="80838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3" name="Rectangle"/>
            <p:cNvSpPr/>
            <p:nvPr/>
          </p:nvSpPr>
          <p:spPr>
            <a:xfrm>
              <a:off x="1908521" y="651070"/>
              <a:ext cx="154633" cy="1877220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4" name="X2"/>
            <p:cNvSpPr txBox="1"/>
            <p:nvPr/>
          </p:nvSpPr>
          <p:spPr>
            <a:xfrm>
              <a:off x="8680761" y="2893243"/>
              <a:ext cx="413513" cy="461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0"/>
              </a:pPr>
              <a:r>
                <a:t>X</a:t>
              </a:r>
              <a:r>
                <a:rPr baseline="-5999"/>
                <a:t>2</a:t>
              </a:r>
            </a:p>
          </p:txBody>
        </p:sp>
        <p:sp>
          <p:nvSpPr>
            <p:cNvPr id="395" name="Membership"/>
            <p:cNvSpPr txBox="1"/>
            <p:nvPr/>
          </p:nvSpPr>
          <p:spPr>
            <a:xfrm rot="16200000">
              <a:off x="5579803" y="1130316"/>
              <a:ext cx="1535431" cy="3992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2000"/>
              </a:lvl1pPr>
            </a:lstStyle>
            <a:p>
              <a:pPr/>
              <a:r>
                <a:t>Membership</a:t>
              </a:r>
            </a:p>
          </p:txBody>
        </p:sp>
        <p:sp>
          <p:nvSpPr>
            <p:cNvPr id="396" name="X2"/>
            <p:cNvSpPr txBox="1"/>
            <p:nvPr/>
          </p:nvSpPr>
          <p:spPr>
            <a:xfrm>
              <a:off x="-501338" y="1099277"/>
              <a:ext cx="413513" cy="461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0"/>
              </a:pPr>
              <a:r>
                <a:t>X</a:t>
              </a:r>
              <a:r>
                <a:rPr baseline="-5999"/>
                <a:t>2</a:t>
              </a:r>
            </a:p>
          </p:txBody>
        </p:sp>
      </p:grpSp>
      <p:pic>
        <p:nvPicPr>
          <p:cNvPr id="39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76130" y="5173660"/>
            <a:ext cx="4676874" cy="11334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7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oft k-means Algorithm"/>
          <p:cNvSpPr txBox="1"/>
          <p:nvPr>
            <p:ph type="title"/>
          </p:nvPr>
        </p:nvSpPr>
        <p:spPr>
          <a:xfrm>
            <a:off x="952500" y="-24794"/>
            <a:ext cx="11099800" cy="1107448"/>
          </a:xfrm>
          <a:prstGeom prst="rect">
            <a:avLst/>
          </a:prstGeom>
        </p:spPr>
        <p:txBody>
          <a:bodyPr/>
          <a:lstStyle/>
          <a:p>
            <a:pPr/>
            <a:r>
              <a:t>Soft k-means Algorithm</a:t>
            </a:r>
          </a:p>
        </p:txBody>
      </p:sp>
      <p:sp>
        <p:nvSpPr>
          <p:cNvPr id="401" name="Utilizes full posterior distribution rather than the approximate MLE"/>
          <p:cNvSpPr txBox="1"/>
          <p:nvPr/>
        </p:nvSpPr>
        <p:spPr>
          <a:xfrm>
            <a:off x="843851" y="1388455"/>
            <a:ext cx="11317098" cy="57353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000"/>
            </a:lvl1pPr>
          </a:lstStyle>
          <a:p>
            <a:pPr/>
            <a:r>
              <a:t>Utilizes full posterior distribution rather than the approximate MLE</a:t>
            </a:r>
          </a:p>
        </p:txBody>
      </p:sp>
      <p:grpSp>
        <p:nvGrpSpPr>
          <p:cNvPr id="421" name="Group"/>
          <p:cNvGrpSpPr/>
          <p:nvPr/>
        </p:nvGrpSpPr>
        <p:grpSpPr>
          <a:xfrm>
            <a:off x="3560583" y="2518589"/>
            <a:ext cx="5549527" cy="2445434"/>
            <a:chOff x="0" y="0"/>
            <a:chExt cx="5549525" cy="2445433"/>
          </a:xfrm>
        </p:grpSpPr>
        <p:sp>
          <p:nvSpPr>
            <p:cNvPr id="402" name="Recall the urn problem:"/>
            <p:cNvSpPr txBox="1"/>
            <p:nvPr/>
          </p:nvSpPr>
          <p:spPr>
            <a:xfrm>
              <a:off x="818827" y="0"/>
              <a:ext cx="4080511" cy="5481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3000"/>
              </a:lvl1pPr>
            </a:lstStyle>
            <a:p>
              <a:pPr/>
              <a:r>
                <a:t>Recall the urn problem:</a:t>
              </a:r>
            </a:p>
          </p:txBody>
        </p:sp>
        <p:grpSp>
          <p:nvGrpSpPr>
            <p:cNvPr id="420" name="Group"/>
            <p:cNvGrpSpPr/>
            <p:nvPr/>
          </p:nvGrpSpPr>
          <p:grpSpPr>
            <a:xfrm>
              <a:off x="0" y="776349"/>
              <a:ext cx="5549526" cy="1669085"/>
              <a:chOff x="0" y="0"/>
              <a:chExt cx="5549525" cy="1669083"/>
            </a:xfrm>
          </p:grpSpPr>
          <p:grpSp>
            <p:nvGrpSpPr>
              <p:cNvPr id="405" name="Group"/>
              <p:cNvGrpSpPr/>
              <p:nvPr/>
            </p:nvGrpSpPr>
            <p:grpSpPr>
              <a:xfrm>
                <a:off x="1116862" y="0"/>
                <a:ext cx="930759" cy="1040965"/>
                <a:chOff x="0" y="0"/>
                <a:chExt cx="930757" cy="1040964"/>
              </a:xfrm>
            </p:grpSpPr>
            <p:sp>
              <p:nvSpPr>
                <p:cNvPr id="441" name="Connection Line"/>
                <p:cNvSpPr/>
                <p:nvPr/>
              </p:nvSpPr>
              <p:spPr>
                <a:xfrm>
                  <a:off x="5815" y="96586"/>
                  <a:ext cx="924943" cy="94437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6200" fill="norm" stroke="1" extrusionOk="0">
                      <a:moveTo>
                        <a:pt x="21600" y="0"/>
                      </a:moveTo>
                      <a:cubicBezTo>
                        <a:pt x="15402" y="21560"/>
                        <a:pt x="8202" y="21600"/>
                        <a:pt x="0" y="121"/>
                      </a:cubicBez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404" name="Oval"/>
                <p:cNvSpPr/>
                <p:nvPr/>
              </p:nvSpPr>
              <p:spPr>
                <a:xfrm>
                  <a:off x="0" y="0"/>
                  <a:ext cx="930053" cy="194595"/>
                </a:xfrm>
                <a:prstGeom prst="ellipse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</p:grpSp>
          <p:grpSp>
            <p:nvGrpSpPr>
              <p:cNvPr id="408" name="Group"/>
              <p:cNvGrpSpPr/>
              <p:nvPr/>
            </p:nvGrpSpPr>
            <p:grpSpPr>
              <a:xfrm>
                <a:off x="2233725" y="0"/>
                <a:ext cx="930759" cy="1040965"/>
                <a:chOff x="0" y="0"/>
                <a:chExt cx="930757" cy="1040964"/>
              </a:xfrm>
            </p:grpSpPr>
            <p:sp>
              <p:nvSpPr>
                <p:cNvPr id="442" name="Connection Line"/>
                <p:cNvSpPr/>
                <p:nvPr/>
              </p:nvSpPr>
              <p:spPr>
                <a:xfrm>
                  <a:off x="5815" y="96586"/>
                  <a:ext cx="924943" cy="94437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6200" fill="norm" stroke="1" extrusionOk="0">
                      <a:moveTo>
                        <a:pt x="21600" y="0"/>
                      </a:moveTo>
                      <a:cubicBezTo>
                        <a:pt x="15402" y="21560"/>
                        <a:pt x="8202" y="21600"/>
                        <a:pt x="0" y="121"/>
                      </a:cubicBez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407" name="Oval"/>
                <p:cNvSpPr/>
                <p:nvPr/>
              </p:nvSpPr>
              <p:spPr>
                <a:xfrm>
                  <a:off x="0" y="0"/>
                  <a:ext cx="930053" cy="194595"/>
                </a:xfrm>
                <a:prstGeom prst="ellipse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</p:grpSp>
          <p:grpSp>
            <p:nvGrpSpPr>
              <p:cNvPr id="411" name="Group"/>
              <p:cNvGrpSpPr/>
              <p:nvPr/>
            </p:nvGrpSpPr>
            <p:grpSpPr>
              <a:xfrm>
                <a:off x="4618767" y="0"/>
                <a:ext cx="930759" cy="1040965"/>
                <a:chOff x="0" y="0"/>
                <a:chExt cx="930757" cy="1040964"/>
              </a:xfrm>
            </p:grpSpPr>
            <p:sp>
              <p:nvSpPr>
                <p:cNvPr id="443" name="Connection Line"/>
                <p:cNvSpPr/>
                <p:nvPr/>
              </p:nvSpPr>
              <p:spPr>
                <a:xfrm>
                  <a:off x="5815" y="96586"/>
                  <a:ext cx="924943" cy="94437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6200" fill="norm" stroke="1" extrusionOk="0">
                      <a:moveTo>
                        <a:pt x="21600" y="0"/>
                      </a:moveTo>
                      <a:cubicBezTo>
                        <a:pt x="15402" y="21560"/>
                        <a:pt x="8202" y="21600"/>
                        <a:pt x="0" y="121"/>
                      </a:cubicBez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410" name="Oval"/>
                <p:cNvSpPr/>
                <p:nvPr/>
              </p:nvSpPr>
              <p:spPr>
                <a:xfrm>
                  <a:off x="0" y="0"/>
                  <a:ext cx="930053" cy="194595"/>
                </a:xfrm>
                <a:prstGeom prst="ellipse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</p:grpSp>
          <p:grpSp>
            <p:nvGrpSpPr>
              <p:cNvPr id="414" name="Group"/>
              <p:cNvGrpSpPr/>
              <p:nvPr/>
            </p:nvGrpSpPr>
            <p:grpSpPr>
              <a:xfrm>
                <a:off x="0" y="0"/>
                <a:ext cx="930758" cy="1040965"/>
                <a:chOff x="0" y="0"/>
                <a:chExt cx="930757" cy="1040964"/>
              </a:xfrm>
            </p:grpSpPr>
            <p:sp>
              <p:nvSpPr>
                <p:cNvPr id="444" name="Connection Line"/>
                <p:cNvSpPr/>
                <p:nvPr/>
              </p:nvSpPr>
              <p:spPr>
                <a:xfrm>
                  <a:off x="5815" y="96586"/>
                  <a:ext cx="924943" cy="94437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6200" fill="norm" stroke="1" extrusionOk="0">
                      <a:moveTo>
                        <a:pt x="21600" y="0"/>
                      </a:moveTo>
                      <a:cubicBezTo>
                        <a:pt x="15402" y="21560"/>
                        <a:pt x="8202" y="21600"/>
                        <a:pt x="0" y="121"/>
                      </a:cubicBez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413" name="Oval"/>
                <p:cNvSpPr/>
                <p:nvPr/>
              </p:nvSpPr>
              <p:spPr>
                <a:xfrm>
                  <a:off x="0" y="0"/>
                  <a:ext cx="930053" cy="194595"/>
                </a:xfrm>
                <a:prstGeom prst="ellipse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</p:grpSp>
          <p:sp>
            <p:nvSpPr>
              <p:cNvPr id="415" name="…"/>
              <p:cNvSpPr txBox="1"/>
              <p:nvPr/>
            </p:nvSpPr>
            <p:spPr>
              <a:xfrm>
                <a:off x="3682075" y="711557"/>
                <a:ext cx="419101" cy="46106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/>
                <a:r>
                  <a:t>…</a:t>
                </a:r>
              </a:p>
            </p:txBody>
          </p:sp>
          <p:sp>
            <p:nvSpPr>
              <p:cNvPr id="416" name="u=0"/>
              <p:cNvSpPr txBox="1"/>
              <p:nvPr/>
            </p:nvSpPr>
            <p:spPr>
              <a:xfrm>
                <a:off x="147320" y="1207718"/>
                <a:ext cx="636118" cy="4613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0"/>
                </a:lvl1pPr>
              </a:lstStyle>
              <a:p>
                <a:pPr/>
                <a:r>
                  <a:t>u=0</a:t>
                </a:r>
              </a:p>
            </p:txBody>
          </p:sp>
          <p:sp>
            <p:nvSpPr>
              <p:cNvPr id="417" name="u=1"/>
              <p:cNvSpPr txBox="1"/>
              <p:nvPr/>
            </p:nvSpPr>
            <p:spPr>
              <a:xfrm>
                <a:off x="1264182" y="1207718"/>
                <a:ext cx="636119" cy="4613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0"/>
                </a:lvl1pPr>
              </a:lstStyle>
              <a:p>
                <a:pPr/>
                <a:r>
                  <a:t>u=1</a:t>
                </a:r>
              </a:p>
            </p:txBody>
          </p:sp>
          <p:sp>
            <p:nvSpPr>
              <p:cNvPr id="418" name="u=2"/>
              <p:cNvSpPr txBox="1"/>
              <p:nvPr/>
            </p:nvSpPr>
            <p:spPr>
              <a:xfrm>
                <a:off x="2372296" y="1207718"/>
                <a:ext cx="636119" cy="4613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0"/>
                </a:lvl1pPr>
              </a:lstStyle>
              <a:p>
                <a:pPr/>
                <a:r>
                  <a:t>u=2</a:t>
                </a:r>
              </a:p>
            </p:txBody>
          </p:sp>
          <p:sp>
            <p:nvSpPr>
              <p:cNvPr id="419" name="u=10"/>
              <p:cNvSpPr txBox="1"/>
              <p:nvPr/>
            </p:nvSpPr>
            <p:spPr>
              <a:xfrm>
                <a:off x="4681353" y="1207718"/>
                <a:ext cx="805588" cy="4613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0"/>
                </a:lvl1pPr>
              </a:lstStyle>
              <a:p>
                <a:pPr/>
                <a:r>
                  <a:t>u=10</a:t>
                </a:r>
              </a:p>
            </p:txBody>
          </p:sp>
        </p:grpSp>
      </p:grpSp>
      <p:grpSp>
        <p:nvGrpSpPr>
          <p:cNvPr id="428" name="Group"/>
          <p:cNvGrpSpPr/>
          <p:nvPr/>
        </p:nvGrpSpPr>
        <p:grpSpPr>
          <a:xfrm>
            <a:off x="2943247" y="5832129"/>
            <a:ext cx="9669058" cy="3799767"/>
            <a:chOff x="0" y="0"/>
            <a:chExt cx="9669057" cy="3799766"/>
          </a:xfrm>
        </p:grpSpPr>
        <p:grpSp>
          <p:nvGrpSpPr>
            <p:cNvPr id="425" name="Group"/>
            <p:cNvGrpSpPr/>
            <p:nvPr/>
          </p:nvGrpSpPr>
          <p:grpSpPr>
            <a:xfrm>
              <a:off x="0" y="0"/>
              <a:ext cx="5546497" cy="3799767"/>
              <a:chOff x="0" y="0"/>
              <a:chExt cx="5546496" cy="3799766"/>
            </a:xfrm>
          </p:grpSpPr>
          <p:pic>
            <p:nvPicPr>
              <p:cNvPr id="422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604469" y="0"/>
                <a:ext cx="4942028" cy="379976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23" name="P(u)"/>
              <p:cNvSpPr txBox="1"/>
              <p:nvPr/>
            </p:nvSpPr>
            <p:spPr>
              <a:xfrm>
                <a:off x="0" y="1135800"/>
                <a:ext cx="639166" cy="4613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0"/>
                </a:lvl1pPr>
              </a:lstStyle>
              <a:p>
                <a:pPr/>
                <a:r>
                  <a:t>P(u)</a:t>
                </a:r>
              </a:p>
            </p:txBody>
          </p:sp>
          <p:sp>
            <p:nvSpPr>
              <p:cNvPr id="424" name="u"/>
              <p:cNvSpPr txBox="1"/>
              <p:nvPr/>
            </p:nvSpPr>
            <p:spPr>
              <a:xfrm>
                <a:off x="3281045" y="3243785"/>
                <a:ext cx="274676" cy="43639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0" sz="2200"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pPr/>
                <a:r>
                  <a:t>u</a:t>
                </a:r>
              </a:p>
            </p:txBody>
          </p:sp>
        </p:grpSp>
        <p:sp>
          <p:nvSpPr>
            <p:cNvPr id="426" name="Line"/>
            <p:cNvSpPr/>
            <p:nvPr/>
          </p:nvSpPr>
          <p:spPr>
            <a:xfrm flipV="1">
              <a:off x="5643085" y="1492091"/>
              <a:ext cx="894010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27" name="Cluster distribution"/>
            <p:cNvSpPr txBox="1"/>
            <p:nvPr/>
          </p:nvSpPr>
          <p:spPr>
            <a:xfrm>
              <a:off x="6974930" y="1261408"/>
              <a:ext cx="2694128" cy="461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pPr/>
              <a:r>
                <a:t>Cluster distribution</a:t>
              </a:r>
            </a:p>
          </p:txBody>
        </p:sp>
      </p:grpSp>
      <p:grpSp>
        <p:nvGrpSpPr>
          <p:cNvPr id="440" name="Group"/>
          <p:cNvGrpSpPr/>
          <p:nvPr/>
        </p:nvGrpSpPr>
        <p:grpSpPr>
          <a:xfrm>
            <a:off x="2551189" y="5200533"/>
            <a:ext cx="9397120" cy="461366"/>
            <a:chOff x="0" y="0"/>
            <a:chExt cx="9397118" cy="461365"/>
          </a:xfrm>
        </p:grpSpPr>
        <p:sp>
          <p:nvSpPr>
            <p:cNvPr id="429" name="Line"/>
            <p:cNvSpPr/>
            <p:nvPr/>
          </p:nvSpPr>
          <p:spPr>
            <a:xfrm flipV="1">
              <a:off x="5986882" y="230682"/>
              <a:ext cx="894010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30" name="Cluster = urn 3"/>
            <p:cNvSpPr txBox="1"/>
            <p:nvPr/>
          </p:nvSpPr>
          <p:spPr>
            <a:xfrm>
              <a:off x="7259556" y="0"/>
              <a:ext cx="2137563" cy="461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pPr/>
              <a:r>
                <a:t>Cluster = urn 3</a:t>
              </a:r>
            </a:p>
          </p:txBody>
        </p:sp>
        <p:grpSp>
          <p:nvGrpSpPr>
            <p:cNvPr id="438" name="Group"/>
            <p:cNvGrpSpPr/>
            <p:nvPr/>
          </p:nvGrpSpPr>
          <p:grpSpPr>
            <a:xfrm>
              <a:off x="2266589" y="153"/>
              <a:ext cx="2883818" cy="461060"/>
              <a:chOff x="0" y="0"/>
              <a:chExt cx="2883816" cy="461058"/>
            </a:xfrm>
          </p:grpSpPr>
          <p:sp>
            <p:nvSpPr>
              <p:cNvPr id="431" name="Circle"/>
              <p:cNvSpPr/>
              <p:nvPr/>
            </p:nvSpPr>
            <p:spPr>
              <a:xfrm>
                <a:off x="0" y="88604"/>
                <a:ext cx="283851" cy="28385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432" name="Circle"/>
              <p:cNvSpPr/>
              <p:nvPr/>
            </p:nvSpPr>
            <p:spPr>
              <a:xfrm>
                <a:off x="430707" y="88604"/>
                <a:ext cx="283852" cy="28385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433" name="Circle"/>
              <p:cNvSpPr/>
              <p:nvPr/>
            </p:nvSpPr>
            <p:spPr>
              <a:xfrm>
                <a:off x="861415" y="88604"/>
                <a:ext cx="283852" cy="28385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434" name="Circle"/>
              <p:cNvSpPr/>
              <p:nvPr/>
            </p:nvSpPr>
            <p:spPr>
              <a:xfrm>
                <a:off x="1296808" y="88604"/>
                <a:ext cx="283851" cy="28385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435" name="Circle"/>
              <p:cNvSpPr/>
              <p:nvPr/>
            </p:nvSpPr>
            <p:spPr>
              <a:xfrm>
                <a:off x="1707548" y="88604"/>
                <a:ext cx="283851" cy="28385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436" name="…"/>
              <p:cNvSpPr txBox="1"/>
              <p:nvPr/>
            </p:nvSpPr>
            <p:spPr>
              <a:xfrm>
                <a:off x="2111938" y="-1"/>
                <a:ext cx="419101" cy="46106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/>
                <a:r>
                  <a:t>…</a:t>
                </a:r>
              </a:p>
            </p:txBody>
          </p:sp>
          <p:sp>
            <p:nvSpPr>
              <p:cNvPr id="437" name="Circle"/>
              <p:cNvSpPr/>
              <p:nvPr/>
            </p:nvSpPr>
            <p:spPr>
              <a:xfrm>
                <a:off x="2599966" y="88604"/>
                <a:ext cx="283851" cy="28385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sp>
          <p:nvSpPr>
            <p:cNvPr id="439" name="N=10 draws"/>
            <p:cNvSpPr txBox="1"/>
            <p:nvPr/>
          </p:nvSpPr>
          <p:spPr>
            <a:xfrm>
              <a:off x="0" y="0"/>
              <a:ext cx="1770279" cy="461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pPr/>
              <a:r>
                <a:t>N=10 draws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8" grpId="3"/>
      <p:bldP build="whole" bldLvl="1" animBg="1" rev="0" advAuto="0" spid="421" grpId="1"/>
      <p:bldP build="whole" bldLvl="1" animBg="1" rev="0" advAuto="0" spid="440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Another Problem: Choosing 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2516">
              <a:defRPr sz="6370"/>
            </a:lvl1pPr>
          </a:lstStyle>
          <a:p>
            <a:pPr/>
            <a:r>
              <a:t>Another Problem: Choosing k</a:t>
            </a:r>
          </a:p>
        </p:txBody>
      </p:sp>
      <p:grpSp>
        <p:nvGrpSpPr>
          <p:cNvPr id="450" name="Group"/>
          <p:cNvGrpSpPr/>
          <p:nvPr/>
        </p:nvGrpSpPr>
        <p:grpSpPr>
          <a:xfrm>
            <a:off x="1144116" y="1523700"/>
            <a:ext cx="4858030" cy="3250403"/>
            <a:chOff x="1965353" y="199576"/>
            <a:chExt cx="4858029" cy="3250401"/>
          </a:xfrm>
        </p:grpSpPr>
        <p:pic>
          <p:nvPicPr>
            <p:cNvPr id="447" name="easy_real.png" descr="easy_real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2366324" y="199576"/>
              <a:ext cx="4457059" cy="29402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8" name="X1"/>
            <p:cNvSpPr txBox="1"/>
            <p:nvPr/>
          </p:nvSpPr>
          <p:spPr>
            <a:xfrm>
              <a:off x="4424822" y="3020563"/>
              <a:ext cx="501483" cy="4294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1600"/>
              </a:pPr>
              <a:r>
                <a:t>X</a:t>
              </a:r>
              <a:r>
                <a:rPr baseline="-5999"/>
                <a:t>1</a:t>
              </a:r>
            </a:p>
          </p:txBody>
        </p:sp>
        <p:sp>
          <p:nvSpPr>
            <p:cNvPr id="449" name="X2"/>
            <p:cNvSpPr txBox="1"/>
            <p:nvPr/>
          </p:nvSpPr>
          <p:spPr>
            <a:xfrm>
              <a:off x="1965353" y="1288351"/>
              <a:ext cx="440275" cy="486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1600"/>
              </a:pPr>
              <a:r>
                <a:t>X</a:t>
              </a:r>
              <a:r>
                <a:rPr baseline="-5999"/>
                <a:t>2</a:t>
              </a:r>
            </a:p>
          </p:txBody>
        </p:sp>
      </p:grpSp>
      <p:sp>
        <p:nvSpPr>
          <p:cNvPr id="451" name="k is “obvious”"/>
          <p:cNvSpPr txBox="1"/>
          <p:nvPr/>
        </p:nvSpPr>
        <p:spPr>
          <a:xfrm>
            <a:off x="2487882" y="4898766"/>
            <a:ext cx="2464309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000"/>
            </a:lvl1pPr>
          </a:lstStyle>
          <a:p>
            <a:pPr/>
            <a:r>
              <a:t>k is “obvious”</a:t>
            </a:r>
          </a:p>
        </p:txBody>
      </p:sp>
      <p:grpSp>
        <p:nvGrpSpPr>
          <p:cNvPr id="458" name="Group"/>
          <p:cNvGrpSpPr/>
          <p:nvPr/>
        </p:nvGrpSpPr>
        <p:grpSpPr>
          <a:xfrm>
            <a:off x="2762141" y="6148840"/>
            <a:ext cx="7480518" cy="1896092"/>
            <a:chOff x="0" y="0"/>
            <a:chExt cx="7480517" cy="1896090"/>
          </a:xfrm>
        </p:grpSpPr>
        <p:sp>
          <p:nvSpPr>
            <p:cNvPr id="452" name="Arrow"/>
            <p:cNvSpPr/>
            <p:nvPr/>
          </p:nvSpPr>
          <p:spPr>
            <a:xfrm>
              <a:off x="1689680" y="673979"/>
              <a:ext cx="5511937" cy="548133"/>
            </a:xfrm>
            <a:prstGeom prst="rightArrow">
              <a:avLst>
                <a:gd name="adj1" fmla="val 32000"/>
                <a:gd name="adj2" fmla="val 148285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53" name="Arrow"/>
            <p:cNvSpPr/>
            <p:nvPr/>
          </p:nvSpPr>
          <p:spPr>
            <a:xfrm flipH="1">
              <a:off x="410626" y="673979"/>
              <a:ext cx="5511936" cy="548133"/>
            </a:xfrm>
            <a:prstGeom prst="rightArrow">
              <a:avLst>
                <a:gd name="adj1" fmla="val 32000"/>
                <a:gd name="adj2" fmla="val 148285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54" name="Accuracy"/>
            <p:cNvSpPr txBox="1"/>
            <p:nvPr/>
          </p:nvSpPr>
          <p:spPr>
            <a:xfrm>
              <a:off x="5771732" y="1347958"/>
              <a:ext cx="1708786" cy="5481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3000"/>
              </a:lvl1pPr>
            </a:lstStyle>
            <a:p>
              <a:pPr/>
              <a:r>
                <a:t>Accuracy</a:t>
              </a:r>
            </a:p>
          </p:txBody>
        </p:sp>
        <p:sp>
          <p:nvSpPr>
            <p:cNvPr id="455" name="Many clusters"/>
            <p:cNvSpPr txBox="1"/>
            <p:nvPr/>
          </p:nvSpPr>
          <p:spPr>
            <a:xfrm>
              <a:off x="4708235" y="0"/>
              <a:ext cx="2492503" cy="5481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3000"/>
              </a:lvl1pPr>
            </a:lstStyle>
            <a:p>
              <a:pPr/>
              <a:r>
                <a:t>Many clusters</a:t>
              </a:r>
            </a:p>
          </p:txBody>
        </p:sp>
        <p:sp>
          <p:nvSpPr>
            <p:cNvPr id="456" name="Compression"/>
            <p:cNvSpPr txBox="1"/>
            <p:nvPr/>
          </p:nvSpPr>
          <p:spPr>
            <a:xfrm>
              <a:off x="0" y="1347958"/>
              <a:ext cx="2379727" cy="5481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3000"/>
              </a:lvl1pPr>
            </a:lstStyle>
            <a:p>
              <a:pPr/>
              <a:r>
                <a:t>Compression</a:t>
              </a:r>
            </a:p>
          </p:txBody>
        </p:sp>
        <p:sp>
          <p:nvSpPr>
            <p:cNvPr id="457" name="Few clusters"/>
            <p:cNvSpPr txBox="1"/>
            <p:nvPr/>
          </p:nvSpPr>
          <p:spPr>
            <a:xfrm>
              <a:off x="415462" y="0"/>
              <a:ext cx="2265808" cy="5481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3000"/>
              </a:lvl1pPr>
            </a:lstStyle>
            <a:p>
              <a:pPr/>
              <a:r>
                <a:t>Few clusters</a:t>
              </a:r>
            </a:p>
          </p:txBody>
        </p:sp>
      </p:grpSp>
      <p:grpSp>
        <p:nvGrpSpPr>
          <p:cNvPr id="463" name="Group"/>
          <p:cNvGrpSpPr/>
          <p:nvPr/>
        </p:nvGrpSpPr>
        <p:grpSpPr>
          <a:xfrm>
            <a:off x="7081439" y="1523700"/>
            <a:ext cx="4719225" cy="3923199"/>
            <a:chOff x="0" y="0"/>
            <a:chExt cx="4719223" cy="3923197"/>
          </a:xfrm>
        </p:grpSpPr>
        <p:pic>
          <p:nvPicPr>
            <p:cNvPr id="459" name="Group" descr="Group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72143" y="0"/>
              <a:ext cx="4347081" cy="28967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0" name="X1"/>
            <p:cNvSpPr txBox="1"/>
            <p:nvPr/>
          </p:nvSpPr>
          <p:spPr>
            <a:xfrm>
              <a:off x="2436972" y="2795991"/>
              <a:ext cx="501482" cy="4294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1600"/>
              </a:pPr>
              <a:r>
                <a:t>X</a:t>
              </a:r>
              <a:r>
                <a:rPr baseline="-5999"/>
                <a:t>1</a:t>
              </a:r>
            </a:p>
          </p:txBody>
        </p:sp>
        <p:sp>
          <p:nvSpPr>
            <p:cNvPr id="461" name="X2"/>
            <p:cNvSpPr txBox="1"/>
            <p:nvPr/>
          </p:nvSpPr>
          <p:spPr>
            <a:xfrm>
              <a:off x="0" y="1120022"/>
              <a:ext cx="440274" cy="486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1600"/>
              </a:pPr>
              <a:r>
                <a:t>X</a:t>
              </a:r>
              <a:r>
                <a:rPr baseline="-5999"/>
                <a:t>2</a:t>
              </a:r>
            </a:p>
          </p:txBody>
        </p:sp>
        <p:sp>
          <p:nvSpPr>
            <p:cNvPr id="462" name="What is k?"/>
            <p:cNvSpPr txBox="1"/>
            <p:nvPr/>
          </p:nvSpPr>
          <p:spPr>
            <a:xfrm>
              <a:off x="1585809" y="3375065"/>
              <a:ext cx="1900048" cy="5481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3000"/>
              </a:lvl1pPr>
            </a:lstStyle>
            <a:p>
              <a:pPr/>
              <a:r>
                <a:t>What is k?</a:t>
              </a:r>
            </a:p>
          </p:txBody>
        </p:sp>
      </p:grpSp>
      <p:pic>
        <p:nvPicPr>
          <p:cNvPr id="464" name="Image" descr="Imag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26852" y="1523700"/>
            <a:ext cx="4347081" cy="2919978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Recall hypothesis comparison with many parameters"/>
          <p:cNvSpPr txBox="1"/>
          <p:nvPr/>
        </p:nvSpPr>
        <p:spPr>
          <a:xfrm>
            <a:off x="1492745" y="8746873"/>
            <a:ext cx="10019310" cy="585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300"/>
            </a:lvl1pPr>
          </a:lstStyle>
          <a:p>
            <a:pPr/>
            <a:r>
              <a:t>Recall hypothesis comparison with many parameters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58" grpId="3"/>
      <p:bldP build="whole" bldLvl="1" animBg="1" rev="0" advAuto="0" spid="464" grpId="2"/>
      <p:bldP build="whole" bldLvl="1" animBg="1" rev="0" advAuto="0" spid="465" grpId="4"/>
      <p:bldP build="whole" bldLvl="1" animBg="1" rev="0" advAuto="0" spid="46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Dendrogra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Dendrogram</a:t>
            </a:r>
          </a:p>
        </p:txBody>
      </p:sp>
      <p:pic>
        <p:nvPicPr>
          <p:cNvPr id="468" name="dendrogram.png" descr="dendrogr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24141" y="1907148"/>
            <a:ext cx="5286303" cy="3936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69" name="dendrogramData.png" descr="dendrogramDat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8850" y="1907148"/>
            <a:ext cx="5299010" cy="3936408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X1"/>
          <p:cNvSpPr txBox="1"/>
          <p:nvPr/>
        </p:nvSpPr>
        <p:spPr>
          <a:xfrm>
            <a:off x="3541599" y="5860704"/>
            <a:ext cx="413513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X</a:t>
            </a:r>
            <a:r>
              <a:rPr baseline="-5999"/>
              <a:t>1</a:t>
            </a:r>
          </a:p>
        </p:txBody>
      </p:sp>
      <p:sp>
        <p:nvSpPr>
          <p:cNvPr id="471" name="X2"/>
          <p:cNvSpPr txBox="1"/>
          <p:nvPr/>
        </p:nvSpPr>
        <p:spPr>
          <a:xfrm>
            <a:off x="657792" y="3500011"/>
            <a:ext cx="413513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X</a:t>
            </a:r>
            <a:r>
              <a:rPr baseline="-5999"/>
              <a:t>2</a:t>
            </a:r>
          </a:p>
        </p:txBody>
      </p:sp>
      <p:sp>
        <p:nvSpPr>
          <p:cNvPr id="472" name="Point label"/>
          <p:cNvSpPr txBox="1"/>
          <p:nvPr/>
        </p:nvSpPr>
        <p:spPr>
          <a:xfrm>
            <a:off x="8871242" y="5860704"/>
            <a:ext cx="154808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Point label</a:t>
            </a:r>
          </a:p>
        </p:txBody>
      </p:sp>
      <p:sp>
        <p:nvSpPr>
          <p:cNvPr id="473" name="Distance threshold"/>
          <p:cNvSpPr txBox="1"/>
          <p:nvPr/>
        </p:nvSpPr>
        <p:spPr>
          <a:xfrm rot="16200000">
            <a:off x="5534358" y="3644669"/>
            <a:ext cx="266060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Distance threshold</a:t>
            </a:r>
          </a:p>
        </p:txBody>
      </p:sp>
      <p:grpSp>
        <p:nvGrpSpPr>
          <p:cNvPr id="486" name="Group"/>
          <p:cNvGrpSpPr/>
          <p:nvPr/>
        </p:nvGrpSpPr>
        <p:grpSpPr>
          <a:xfrm>
            <a:off x="1724192" y="2120594"/>
            <a:ext cx="10563761" cy="3331007"/>
            <a:chOff x="0" y="0"/>
            <a:chExt cx="10563759" cy="3331005"/>
          </a:xfrm>
        </p:grpSpPr>
        <p:grpSp>
          <p:nvGrpSpPr>
            <p:cNvPr id="484" name="Group"/>
            <p:cNvGrpSpPr/>
            <p:nvPr/>
          </p:nvGrpSpPr>
          <p:grpSpPr>
            <a:xfrm>
              <a:off x="0" y="0"/>
              <a:ext cx="4412952" cy="3331006"/>
              <a:chOff x="0" y="0"/>
              <a:chExt cx="4412951" cy="3331005"/>
            </a:xfrm>
          </p:grpSpPr>
          <p:sp>
            <p:nvSpPr>
              <p:cNvPr id="474" name="Oval"/>
              <p:cNvSpPr/>
              <p:nvPr/>
            </p:nvSpPr>
            <p:spPr>
              <a:xfrm>
                <a:off x="0" y="2539755"/>
                <a:ext cx="172992" cy="185706"/>
              </a:xfrm>
              <a:prstGeom prst="ellipse">
                <a:avLst/>
              </a:prstGeom>
              <a:noFill/>
              <a:ln w="25400" cap="flat">
                <a:solidFill>
                  <a:srgbClr val="000000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475" name="Oval"/>
              <p:cNvSpPr/>
              <p:nvPr/>
            </p:nvSpPr>
            <p:spPr>
              <a:xfrm>
                <a:off x="479531" y="2635498"/>
                <a:ext cx="172992" cy="185706"/>
              </a:xfrm>
              <a:prstGeom prst="ellipse">
                <a:avLst/>
              </a:prstGeom>
              <a:noFill/>
              <a:ln w="25400" cap="flat">
                <a:solidFill>
                  <a:srgbClr val="000000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476" name="Oval"/>
              <p:cNvSpPr/>
              <p:nvPr/>
            </p:nvSpPr>
            <p:spPr>
              <a:xfrm>
                <a:off x="378917" y="3145301"/>
                <a:ext cx="172992" cy="185705"/>
              </a:xfrm>
              <a:prstGeom prst="ellipse">
                <a:avLst/>
              </a:prstGeom>
              <a:noFill/>
              <a:ln w="25400" cap="flat">
                <a:solidFill>
                  <a:srgbClr val="000000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477" name="Oval"/>
              <p:cNvSpPr/>
              <p:nvPr/>
            </p:nvSpPr>
            <p:spPr>
              <a:xfrm>
                <a:off x="605435" y="2880792"/>
                <a:ext cx="172992" cy="185706"/>
              </a:xfrm>
              <a:prstGeom prst="ellipse">
                <a:avLst/>
              </a:prstGeom>
              <a:noFill/>
              <a:ln w="25400" cap="flat">
                <a:solidFill>
                  <a:srgbClr val="000000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478" name="Oval"/>
              <p:cNvSpPr/>
              <p:nvPr/>
            </p:nvSpPr>
            <p:spPr>
              <a:xfrm>
                <a:off x="814382" y="2612552"/>
                <a:ext cx="172992" cy="185706"/>
              </a:xfrm>
              <a:prstGeom prst="ellipse">
                <a:avLst/>
              </a:prstGeom>
              <a:noFill/>
              <a:ln w="25400" cap="flat">
                <a:solidFill>
                  <a:srgbClr val="000000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479" name="Oval"/>
              <p:cNvSpPr/>
              <p:nvPr/>
            </p:nvSpPr>
            <p:spPr>
              <a:xfrm>
                <a:off x="3099432" y="559177"/>
                <a:ext cx="172992" cy="185705"/>
              </a:xfrm>
              <a:prstGeom prst="ellipse">
                <a:avLst/>
              </a:prstGeom>
              <a:noFill/>
              <a:ln w="25400" cap="flat">
                <a:solidFill>
                  <a:srgbClr val="000000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480" name="Oval"/>
              <p:cNvSpPr/>
              <p:nvPr/>
            </p:nvSpPr>
            <p:spPr>
              <a:xfrm>
                <a:off x="3811886" y="604120"/>
                <a:ext cx="172992" cy="185706"/>
              </a:xfrm>
              <a:prstGeom prst="ellipse">
                <a:avLst/>
              </a:prstGeom>
              <a:noFill/>
              <a:ln w="25400" cap="flat">
                <a:solidFill>
                  <a:srgbClr val="000000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481" name="Oval"/>
              <p:cNvSpPr/>
              <p:nvPr/>
            </p:nvSpPr>
            <p:spPr>
              <a:xfrm>
                <a:off x="3755229" y="793195"/>
                <a:ext cx="172992" cy="185706"/>
              </a:xfrm>
              <a:prstGeom prst="ellipse">
                <a:avLst/>
              </a:prstGeom>
              <a:noFill/>
              <a:ln w="25400" cap="flat">
                <a:solidFill>
                  <a:srgbClr val="000000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482" name="Oval"/>
              <p:cNvSpPr/>
              <p:nvPr/>
            </p:nvSpPr>
            <p:spPr>
              <a:xfrm>
                <a:off x="4239960" y="648406"/>
                <a:ext cx="172992" cy="185705"/>
              </a:xfrm>
              <a:prstGeom prst="ellipse">
                <a:avLst/>
              </a:prstGeom>
              <a:noFill/>
              <a:ln w="25400" cap="flat">
                <a:solidFill>
                  <a:srgbClr val="000000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483" name="Oval"/>
              <p:cNvSpPr/>
              <p:nvPr/>
            </p:nvSpPr>
            <p:spPr>
              <a:xfrm>
                <a:off x="3918904" y="0"/>
                <a:ext cx="172993" cy="185705"/>
              </a:xfrm>
              <a:prstGeom prst="ellipse">
                <a:avLst/>
              </a:prstGeom>
              <a:noFill/>
              <a:ln w="25400" cap="flat">
                <a:solidFill>
                  <a:srgbClr val="000000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sp>
          <p:nvSpPr>
            <p:cNvPr id="485" name="Line"/>
            <p:cNvSpPr/>
            <p:nvPr/>
          </p:nvSpPr>
          <p:spPr>
            <a:xfrm>
              <a:off x="5876960" y="3264205"/>
              <a:ext cx="468680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487" name="Rectangle"/>
          <p:cNvSpPr/>
          <p:nvPr/>
        </p:nvSpPr>
        <p:spPr>
          <a:xfrm>
            <a:off x="7619642" y="2120900"/>
            <a:ext cx="4659621" cy="32195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88" name="Rectangle"/>
          <p:cNvSpPr/>
          <p:nvPr/>
        </p:nvSpPr>
        <p:spPr>
          <a:xfrm>
            <a:off x="7619642" y="2116015"/>
            <a:ext cx="4659621" cy="33909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89" name="k=10"/>
          <p:cNvSpPr txBox="1"/>
          <p:nvPr/>
        </p:nvSpPr>
        <p:spPr>
          <a:xfrm>
            <a:off x="12317628" y="5172100"/>
            <a:ext cx="624308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800"/>
            </a:lvl1pPr>
          </a:lstStyle>
          <a:p>
            <a:pPr/>
            <a:r>
              <a:t>k=10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" dur="1000" fill="hold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89" grpId="3"/>
      <p:bldP build="whole" bldLvl="1" animBg="1" rev="0" advAuto="0" spid="488" grpId="1"/>
      <p:bldP build="whole" bldLvl="1" animBg="1" rev="0" advAuto="0" spid="486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Dendrogra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Dendrogram</a:t>
            </a:r>
          </a:p>
        </p:txBody>
      </p:sp>
      <p:pic>
        <p:nvPicPr>
          <p:cNvPr id="492" name="dendrogram.png" descr="dendrogr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24141" y="1907148"/>
            <a:ext cx="5286303" cy="3936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3" name="dendrogramData.png" descr="dendrogramDat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8850" y="1907148"/>
            <a:ext cx="5299010" cy="3936408"/>
          </a:xfrm>
          <a:prstGeom prst="rect">
            <a:avLst/>
          </a:prstGeom>
          <a:ln w="12700">
            <a:miter lim="400000"/>
          </a:ln>
        </p:spPr>
      </p:pic>
      <p:sp>
        <p:nvSpPr>
          <p:cNvPr id="494" name="X1"/>
          <p:cNvSpPr txBox="1"/>
          <p:nvPr/>
        </p:nvSpPr>
        <p:spPr>
          <a:xfrm>
            <a:off x="3541599" y="5860704"/>
            <a:ext cx="413513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X</a:t>
            </a:r>
            <a:r>
              <a:rPr baseline="-5999"/>
              <a:t>1</a:t>
            </a:r>
          </a:p>
        </p:txBody>
      </p:sp>
      <p:sp>
        <p:nvSpPr>
          <p:cNvPr id="495" name="X2"/>
          <p:cNvSpPr txBox="1"/>
          <p:nvPr/>
        </p:nvSpPr>
        <p:spPr>
          <a:xfrm>
            <a:off x="657792" y="3500011"/>
            <a:ext cx="413513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X</a:t>
            </a:r>
            <a:r>
              <a:rPr baseline="-5999"/>
              <a:t>2</a:t>
            </a:r>
          </a:p>
        </p:txBody>
      </p:sp>
      <p:sp>
        <p:nvSpPr>
          <p:cNvPr id="496" name="Point label"/>
          <p:cNvSpPr txBox="1"/>
          <p:nvPr/>
        </p:nvSpPr>
        <p:spPr>
          <a:xfrm>
            <a:off x="8871242" y="5860704"/>
            <a:ext cx="154808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Point label</a:t>
            </a:r>
          </a:p>
        </p:txBody>
      </p:sp>
      <p:sp>
        <p:nvSpPr>
          <p:cNvPr id="497" name="Distance threshold"/>
          <p:cNvSpPr txBox="1"/>
          <p:nvPr/>
        </p:nvSpPr>
        <p:spPr>
          <a:xfrm rot="16200000">
            <a:off x="5534358" y="3644669"/>
            <a:ext cx="266060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Distance threshold</a:t>
            </a:r>
          </a:p>
        </p:txBody>
      </p:sp>
      <p:sp>
        <p:nvSpPr>
          <p:cNvPr id="498" name="Line"/>
          <p:cNvSpPr/>
          <p:nvPr/>
        </p:nvSpPr>
        <p:spPr>
          <a:xfrm>
            <a:off x="7601153" y="5181600"/>
            <a:ext cx="4686800" cy="0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99" name="Rectangle"/>
          <p:cNvSpPr/>
          <p:nvPr/>
        </p:nvSpPr>
        <p:spPr>
          <a:xfrm>
            <a:off x="7632342" y="2120900"/>
            <a:ext cx="4633385" cy="30529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00" name="Rectangle"/>
          <p:cNvSpPr/>
          <p:nvPr/>
        </p:nvSpPr>
        <p:spPr>
          <a:xfrm>
            <a:off x="7619642" y="2116015"/>
            <a:ext cx="4659621" cy="32293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509" name="Group"/>
          <p:cNvGrpSpPr/>
          <p:nvPr/>
        </p:nvGrpSpPr>
        <p:grpSpPr>
          <a:xfrm>
            <a:off x="1614462" y="1991267"/>
            <a:ext cx="4615302" cy="3588687"/>
            <a:chOff x="0" y="0"/>
            <a:chExt cx="4615301" cy="3588685"/>
          </a:xfrm>
        </p:grpSpPr>
        <p:sp>
          <p:nvSpPr>
            <p:cNvPr id="501" name="Oval"/>
            <p:cNvSpPr/>
            <p:nvPr/>
          </p:nvSpPr>
          <p:spPr>
            <a:xfrm>
              <a:off x="3794617" y="708047"/>
              <a:ext cx="387028" cy="415472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02" name="Oval"/>
            <p:cNvSpPr/>
            <p:nvPr/>
          </p:nvSpPr>
          <p:spPr>
            <a:xfrm>
              <a:off x="3087395" y="564063"/>
              <a:ext cx="387029" cy="415472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03" name="Oval"/>
            <p:cNvSpPr/>
            <p:nvPr/>
          </p:nvSpPr>
          <p:spPr>
            <a:xfrm>
              <a:off x="4228273" y="682647"/>
              <a:ext cx="387029" cy="415472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04" name="Oval"/>
            <p:cNvSpPr/>
            <p:nvPr/>
          </p:nvSpPr>
          <p:spPr>
            <a:xfrm>
              <a:off x="3923045" y="0"/>
              <a:ext cx="387029" cy="415471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05" name="Oval"/>
            <p:cNvSpPr/>
            <p:nvPr/>
          </p:nvSpPr>
          <p:spPr>
            <a:xfrm>
              <a:off x="534981" y="2763580"/>
              <a:ext cx="387028" cy="415472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06" name="Oval"/>
            <p:cNvSpPr/>
            <p:nvPr/>
          </p:nvSpPr>
          <p:spPr>
            <a:xfrm>
              <a:off x="837302" y="2600357"/>
              <a:ext cx="387029" cy="415472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07" name="Oval"/>
            <p:cNvSpPr/>
            <p:nvPr/>
          </p:nvSpPr>
          <p:spPr>
            <a:xfrm>
              <a:off x="386488" y="3173214"/>
              <a:ext cx="387028" cy="415472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08" name="Oval"/>
            <p:cNvSpPr/>
            <p:nvPr/>
          </p:nvSpPr>
          <p:spPr>
            <a:xfrm>
              <a:off x="0" y="2515140"/>
              <a:ext cx="387028" cy="415472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520" name="Group"/>
          <p:cNvGrpSpPr/>
          <p:nvPr/>
        </p:nvGrpSpPr>
        <p:grpSpPr>
          <a:xfrm>
            <a:off x="1724192" y="2120594"/>
            <a:ext cx="4412953" cy="3331007"/>
            <a:chOff x="0" y="0"/>
            <a:chExt cx="4412951" cy="3331005"/>
          </a:xfrm>
        </p:grpSpPr>
        <p:sp>
          <p:nvSpPr>
            <p:cNvPr id="510" name="Oval"/>
            <p:cNvSpPr/>
            <p:nvPr/>
          </p:nvSpPr>
          <p:spPr>
            <a:xfrm>
              <a:off x="0" y="2539755"/>
              <a:ext cx="172992" cy="18570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11" name="Oval"/>
            <p:cNvSpPr/>
            <p:nvPr/>
          </p:nvSpPr>
          <p:spPr>
            <a:xfrm>
              <a:off x="479531" y="2635498"/>
              <a:ext cx="172992" cy="18570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12" name="Oval"/>
            <p:cNvSpPr/>
            <p:nvPr/>
          </p:nvSpPr>
          <p:spPr>
            <a:xfrm>
              <a:off x="378917" y="3145301"/>
              <a:ext cx="172992" cy="18570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13" name="Oval"/>
            <p:cNvSpPr/>
            <p:nvPr/>
          </p:nvSpPr>
          <p:spPr>
            <a:xfrm>
              <a:off x="605435" y="2880792"/>
              <a:ext cx="172992" cy="18570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14" name="Oval"/>
            <p:cNvSpPr/>
            <p:nvPr/>
          </p:nvSpPr>
          <p:spPr>
            <a:xfrm>
              <a:off x="814382" y="2612552"/>
              <a:ext cx="172992" cy="18570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15" name="Oval"/>
            <p:cNvSpPr/>
            <p:nvPr/>
          </p:nvSpPr>
          <p:spPr>
            <a:xfrm>
              <a:off x="3099432" y="559177"/>
              <a:ext cx="172992" cy="18570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16" name="Oval"/>
            <p:cNvSpPr/>
            <p:nvPr/>
          </p:nvSpPr>
          <p:spPr>
            <a:xfrm>
              <a:off x="3811886" y="604120"/>
              <a:ext cx="172992" cy="18570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17" name="Oval"/>
            <p:cNvSpPr/>
            <p:nvPr/>
          </p:nvSpPr>
          <p:spPr>
            <a:xfrm>
              <a:off x="3755229" y="793195"/>
              <a:ext cx="172992" cy="18570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18" name="Oval"/>
            <p:cNvSpPr/>
            <p:nvPr/>
          </p:nvSpPr>
          <p:spPr>
            <a:xfrm>
              <a:off x="4239960" y="648406"/>
              <a:ext cx="172992" cy="18570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19" name="Oval"/>
            <p:cNvSpPr/>
            <p:nvPr/>
          </p:nvSpPr>
          <p:spPr>
            <a:xfrm>
              <a:off x="3918904" y="0"/>
              <a:ext cx="172993" cy="18570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521" name="Line"/>
          <p:cNvSpPr/>
          <p:nvPr/>
        </p:nvSpPr>
        <p:spPr>
          <a:xfrm>
            <a:off x="7601153" y="5384800"/>
            <a:ext cx="4686800" cy="0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22" name="k=8"/>
          <p:cNvSpPr txBox="1"/>
          <p:nvPr/>
        </p:nvSpPr>
        <p:spPr>
          <a:xfrm>
            <a:off x="12381179" y="4994300"/>
            <a:ext cx="497206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800"/>
            </a:lvl1pPr>
          </a:lstStyle>
          <a:p>
            <a:pPr/>
            <a:r>
              <a:t>k=8</a:t>
            </a:r>
          </a:p>
        </p:txBody>
      </p:sp>
      <p:sp>
        <p:nvSpPr>
          <p:cNvPr id="523" name="k=10"/>
          <p:cNvSpPr txBox="1"/>
          <p:nvPr/>
        </p:nvSpPr>
        <p:spPr>
          <a:xfrm>
            <a:off x="12317628" y="5235600"/>
            <a:ext cx="624308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800"/>
            </a:lvl1pPr>
          </a:lstStyle>
          <a:p>
            <a:pPr/>
            <a:r>
              <a:t>k=10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0" dur="1000" fill="hold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xit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22" grpId="3"/>
      <p:bldP build="whole" bldLvl="1" animBg="1" rev="0" advAuto="0" spid="520" grpId="4"/>
      <p:bldP build="whole" bldLvl="1" animBg="1" rev="0" advAuto="0" spid="509" grpId="1"/>
      <p:bldP build="whole" bldLvl="1" animBg="1" rev="0" advAuto="0" spid="500" grpId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Dendrogra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Dendrogram</a:t>
            </a:r>
          </a:p>
        </p:txBody>
      </p:sp>
      <p:pic>
        <p:nvPicPr>
          <p:cNvPr id="526" name="dendrogram.png" descr="dendrogr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24141" y="1907148"/>
            <a:ext cx="5286303" cy="3936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527" name="dendrogramData.png" descr="dendrogramDat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8850" y="1907148"/>
            <a:ext cx="5299010" cy="3936408"/>
          </a:xfrm>
          <a:prstGeom prst="rect">
            <a:avLst/>
          </a:prstGeom>
          <a:ln w="12700">
            <a:miter lim="400000"/>
          </a:ln>
        </p:spPr>
      </p:pic>
      <p:sp>
        <p:nvSpPr>
          <p:cNvPr id="528" name="X1"/>
          <p:cNvSpPr txBox="1"/>
          <p:nvPr/>
        </p:nvSpPr>
        <p:spPr>
          <a:xfrm>
            <a:off x="3541599" y="5860704"/>
            <a:ext cx="413513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X</a:t>
            </a:r>
            <a:r>
              <a:rPr baseline="-5999"/>
              <a:t>1</a:t>
            </a:r>
          </a:p>
        </p:txBody>
      </p:sp>
      <p:sp>
        <p:nvSpPr>
          <p:cNvPr id="529" name="X2"/>
          <p:cNvSpPr txBox="1"/>
          <p:nvPr/>
        </p:nvSpPr>
        <p:spPr>
          <a:xfrm>
            <a:off x="657792" y="3500011"/>
            <a:ext cx="413513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X</a:t>
            </a:r>
            <a:r>
              <a:rPr baseline="-5999"/>
              <a:t>2</a:t>
            </a:r>
          </a:p>
        </p:txBody>
      </p:sp>
      <p:sp>
        <p:nvSpPr>
          <p:cNvPr id="530" name="Point label"/>
          <p:cNvSpPr txBox="1"/>
          <p:nvPr/>
        </p:nvSpPr>
        <p:spPr>
          <a:xfrm>
            <a:off x="8871242" y="5860704"/>
            <a:ext cx="154808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Point label</a:t>
            </a:r>
          </a:p>
        </p:txBody>
      </p:sp>
      <p:sp>
        <p:nvSpPr>
          <p:cNvPr id="531" name="Distance threshold"/>
          <p:cNvSpPr txBox="1"/>
          <p:nvPr/>
        </p:nvSpPr>
        <p:spPr>
          <a:xfrm rot="16200000">
            <a:off x="5534358" y="3644669"/>
            <a:ext cx="266060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Distance threshold</a:t>
            </a:r>
          </a:p>
        </p:txBody>
      </p:sp>
      <p:sp>
        <p:nvSpPr>
          <p:cNvPr id="532" name="Line"/>
          <p:cNvSpPr/>
          <p:nvPr/>
        </p:nvSpPr>
        <p:spPr>
          <a:xfrm>
            <a:off x="7601153" y="5181600"/>
            <a:ext cx="4686800" cy="0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33" name="Line"/>
          <p:cNvSpPr/>
          <p:nvPr/>
        </p:nvSpPr>
        <p:spPr>
          <a:xfrm>
            <a:off x="7601153" y="5384800"/>
            <a:ext cx="4686800" cy="0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34" name="Oval"/>
          <p:cNvSpPr/>
          <p:nvPr/>
        </p:nvSpPr>
        <p:spPr>
          <a:xfrm>
            <a:off x="4746013" y="2039613"/>
            <a:ext cx="1504583" cy="1333029"/>
          </a:xfrm>
          <a:prstGeom prst="ellipse">
            <a:avLst/>
          </a:prstGeom>
          <a:ln w="25400">
            <a:solidFill>
              <a:srgbClr val="0000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35" name="Line"/>
          <p:cNvSpPr/>
          <p:nvPr/>
        </p:nvSpPr>
        <p:spPr>
          <a:xfrm>
            <a:off x="7601153" y="3233726"/>
            <a:ext cx="4686800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538" name="Group"/>
          <p:cNvGrpSpPr/>
          <p:nvPr/>
        </p:nvGrpSpPr>
        <p:grpSpPr>
          <a:xfrm>
            <a:off x="1386362" y="6785275"/>
            <a:ext cx="8223886" cy="2351533"/>
            <a:chOff x="0" y="0"/>
            <a:chExt cx="8223884" cy="2351532"/>
          </a:xfrm>
        </p:grpSpPr>
        <p:sp>
          <p:nvSpPr>
            <p:cNvPr id="536" name="Definite criteria for k:…"/>
            <p:cNvSpPr txBox="1"/>
            <p:nvPr/>
          </p:nvSpPr>
          <p:spPr>
            <a:xfrm>
              <a:off x="0" y="0"/>
              <a:ext cx="8223886" cy="10053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 b="0" sz="3000"/>
              </a:pPr>
              <a:r>
                <a:t>Definite criteria for k:</a:t>
              </a:r>
            </a:p>
            <a:p>
              <a:pPr algn="l">
                <a:defRPr b="0" sz="3000"/>
              </a:pPr>
              <a:r>
                <a:t>Choose maximum change in distance threshold</a:t>
              </a:r>
            </a:p>
          </p:txBody>
        </p:sp>
        <p:sp>
          <p:nvSpPr>
            <p:cNvPr id="537" name="Hypothesis comparison:…"/>
            <p:cNvSpPr txBox="1"/>
            <p:nvPr/>
          </p:nvSpPr>
          <p:spPr>
            <a:xfrm>
              <a:off x="0" y="1346200"/>
              <a:ext cx="5582412" cy="10053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 b="0" sz="3000"/>
              </a:pPr>
              <a:r>
                <a:t>Hypothesis comparison:</a:t>
              </a:r>
            </a:p>
            <a:p>
              <a:pPr algn="l">
                <a:defRPr b="0" sz="3000"/>
              </a:pPr>
              <a:r>
                <a:t>Allow the data to speak for itself</a:t>
              </a:r>
            </a:p>
          </p:txBody>
        </p:sp>
      </p:grpSp>
      <p:sp>
        <p:nvSpPr>
          <p:cNvPr id="539" name="k=10"/>
          <p:cNvSpPr txBox="1"/>
          <p:nvPr/>
        </p:nvSpPr>
        <p:spPr>
          <a:xfrm>
            <a:off x="12317628" y="5235600"/>
            <a:ext cx="624308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800"/>
            </a:lvl1pPr>
          </a:lstStyle>
          <a:p>
            <a:pPr/>
            <a:r>
              <a:t>k=10</a:t>
            </a:r>
          </a:p>
        </p:txBody>
      </p:sp>
      <p:sp>
        <p:nvSpPr>
          <p:cNvPr id="540" name="k=2"/>
          <p:cNvSpPr txBox="1"/>
          <p:nvPr/>
        </p:nvSpPr>
        <p:spPr>
          <a:xfrm>
            <a:off x="12381179" y="3046427"/>
            <a:ext cx="497206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800"/>
            </a:lvl1pPr>
          </a:lstStyle>
          <a:p>
            <a:pPr/>
            <a:r>
              <a:t>k=2</a:t>
            </a:r>
          </a:p>
        </p:txBody>
      </p:sp>
      <p:sp>
        <p:nvSpPr>
          <p:cNvPr id="541" name="k=8"/>
          <p:cNvSpPr txBox="1"/>
          <p:nvPr/>
        </p:nvSpPr>
        <p:spPr>
          <a:xfrm>
            <a:off x="12349403" y="4994300"/>
            <a:ext cx="560757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800"/>
            </a:lvl1pPr>
          </a:lstStyle>
          <a:p>
            <a:pPr/>
            <a:r>
              <a:t>k=8 </a:t>
            </a:r>
          </a:p>
        </p:txBody>
      </p:sp>
      <p:sp>
        <p:nvSpPr>
          <p:cNvPr id="542" name="Oval"/>
          <p:cNvSpPr/>
          <p:nvPr/>
        </p:nvSpPr>
        <p:spPr>
          <a:xfrm>
            <a:off x="1589782" y="4210286"/>
            <a:ext cx="1504584" cy="1333028"/>
          </a:xfrm>
          <a:prstGeom prst="ellipse">
            <a:avLst/>
          </a:prstGeom>
          <a:ln w="25400">
            <a:solidFill>
              <a:srgbClr val="0000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43" name="Rectangle"/>
          <p:cNvSpPr/>
          <p:nvPr/>
        </p:nvSpPr>
        <p:spPr>
          <a:xfrm>
            <a:off x="7619642" y="2116015"/>
            <a:ext cx="4659621" cy="30439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" dur="1000" fill="hold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43" grpId="1"/>
      <p:bldP build="whole" bldLvl="1" animBg="1" rev="0" advAuto="0" spid="538" grpId="3"/>
      <p:bldP build="whole" bldLvl="1" animBg="1" rev="0" advAuto="0" spid="540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lustering Objectiv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Clustering Objective</a:t>
            </a:r>
          </a:p>
        </p:txBody>
      </p:sp>
      <p:sp>
        <p:nvSpPr>
          <p:cNvPr id="122" name="Complex Data"/>
          <p:cNvSpPr txBox="1"/>
          <p:nvPr/>
        </p:nvSpPr>
        <p:spPr>
          <a:xfrm>
            <a:off x="762642" y="2375249"/>
            <a:ext cx="3360421" cy="69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4000"/>
            </a:lvl1pPr>
          </a:lstStyle>
          <a:p>
            <a:pPr/>
            <a:r>
              <a:t>Complex Data</a:t>
            </a:r>
          </a:p>
        </p:txBody>
      </p:sp>
      <p:sp>
        <p:nvSpPr>
          <p:cNvPr id="123" name="Simple conclusion"/>
          <p:cNvSpPr txBox="1"/>
          <p:nvPr/>
        </p:nvSpPr>
        <p:spPr>
          <a:xfrm>
            <a:off x="8417067" y="2375249"/>
            <a:ext cx="4273297" cy="69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4000"/>
            </a:lvl1pPr>
          </a:lstStyle>
          <a:p>
            <a:pPr/>
            <a:r>
              <a:t>Simple conclusion</a:t>
            </a:r>
          </a:p>
        </p:txBody>
      </p:sp>
      <p:grpSp>
        <p:nvGrpSpPr>
          <p:cNvPr id="126" name="Group"/>
          <p:cNvGrpSpPr/>
          <p:nvPr/>
        </p:nvGrpSpPr>
        <p:grpSpPr>
          <a:xfrm>
            <a:off x="5217318" y="2119809"/>
            <a:ext cx="2408186" cy="1207857"/>
            <a:chOff x="0" y="0"/>
            <a:chExt cx="2408184" cy="1207855"/>
          </a:xfrm>
        </p:grpSpPr>
        <p:sp>
          <p:nvSpPr>
            <p:cNvPr id="124" name="Arrow"/>
            <p:cNvSpPr/>
            <p:nvPr/>
          </p:nvSpPr>
          <p:spPr>
            <a:xfrm>
              <a:off x="0" y="0"/>
              <a:ext cx="2408185" cy="1207856"/>
            </a:xfrm>
            <a:prstGeom prst="rightArrow">
              <a:avLst>
                <a:gd name="adj1" fmla="val 43258"/>
                <a:gd name="adj2" fmla="val 91151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5" name="Clustering"/>
            <p:cNvSpPr txBox="1"/>
            <p:nvPr/>
          </p:nvSpPr>
          <p:spPr>
            <a:xfrm>
              <a:off x="58540" y="329861"/>
              <a:ext cx="1842898" cy="5481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3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Clustering</a:t>
              </a:r>
            </a:p>
          </p:txBody>
        </p:sp>
      </p:grpSp>
      <p:grpSp>
        <p:nvGrpSpPr>
          <p:cNvPr id="130" name="Group"/>
          <p:cNvGrpSpPr/>
          <p:nvPr/>
        </p:nvGrpSpPr>
        <p:grpSpPr>
          <a:xfrm>
            <a:off x="590550" y="3883341"/>
            <a:ext cx="11942941" cy="1118092"/>
            <a:chOff x="0" y="0"/>
            <a:chExt cx="11942940" cy="1118091"/>
          </a:xfrm>
        </p:grpSpPr>
        <p:sp>
          <p:nvSpPr>
            <p:cNvPr id="127" name="Biology"/>
            <p:cNvSpPr txBox="1"/>
            <p:nvPr/>
          </p:nvSpPr>
          <p:spPr>
            <a:xfrm>
              <a:off x="1383805" y="0"/>
              <a:ext cx="1391032" cy="5481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3000" u="sng"/>
              </a:lvl1pPr>
            </a:lstStyle>
            <a:p>
              <a:pPr/>
              <a:r>
                <a:t>Biology</a:t>
              </a:r>
            </a:p>
          </p:txBody>
        </p:sp>
        <p:sp>
          <p:nvSpPr>
            <p:cNvPr id="128" name="Rich bacterial variability"/>
            <p:cNvSpPr txBox="1"/>
            <p:nvPr/>
          </p:nvSpPr>
          <p:spPr>
            <a:xfrm>
              <a:off x="0" y="569959"/>
              <a:ext cx="4764024" cy="5481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3000"/>
              </a:lvl1pPr>
            </a:lstStyle>
            <a:p>
              <a:pPr/>
              <a:r>
                <a:t>Rich bacterial variability</a:t>
              </a:r>
            </a:p>
          </p:txBody>
        </p:sp>
        <p:sp>
          <p:nvSpPr>
            <p:cNvPr id="129" name="Taxonomic classification"/>
            <p:cNvSpPr txBox="1"/>
            <p:nvPr/>
          </p:nvSpPr>
          <p:spPr>
            <a:xfrm>
              <a:off x="7679931" y="468780"/>
              <a:ext cx="4263010" cy="5481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3000"/>
              </a:lvl1pPr>
            </a:lstStyle>
            <a:p>
              <a:pPr/>
              <a:r>
                <a:t>Taxonomic classification</a:t>
              </a:r>
            </a:p>
          </p:txBody>
        </p:sp>
      </p:grpSp>
      <p:grpSp>
        <p:nvGrpSpPr>
          <p:cNvPr id="134" name="Group"/>
          <p:cNvGrpSpPr/>
          <p:nvPr/>
        </p:nvGrpSpPr>
        <p:grpSpPr>
          <a:xfrm>
            <a:off x="590550" y="5812547"/>
            <a:ext cx="11206305" cy="1163072"/>
            <a:chOff x="0" y="0"/>
            <a:chExt cx="11206304" cy="1163070"/>
          </a:xfrm>
        </p:grpSpPr>
        <p:sp>
          <p:nvSpPr>
            <p:cNvPr id="131" name="Machine Learning"/>
            <p:cNvSpPr txBox="1"/>
            <p:nvPr/>
          </p:nvSpPr>
          <p:spPr>
            <a:xfrm>
              <a:off x="501409" y="0"/>
              <a:ext cx="3155824" cy="5481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3000" u="sng"/>
              </a:lvl1pPr>
            </a:lstStyle>
            <a:p>
              <a:pPr/>
              <a:r>
                <a:t>Machine Learning</a:t>
              </a:r>
            </a:p>
          </p:txBody>
        </p:sp>
        <p:sp>
          <p:nvSpPr>
            <p:cNvPr id="132" name="Haphazardly collected data"/>
            <p:cNvSpPr txBox="1"/>
            <p:nvPr/>
          </p:nvSpPr>
          <p:spPr>
            <a:xfrm>
              <a:off x="-1" y="614938"/>
              <a:ext cx="4764025" cy="5481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3000"/>
              </a:lvl1pPr>
            </a:lstStyle>
            <a:p>
              <a:pPr/>
              <a:r>
                <a:t>Haphazardly collected data</a:t>
              </a:r>
            </a:p>
          </p:txBody>
        </p:sp>
        <p:sp>
          <p:nvSpPr>
            <p:cNvPr id="133" name="Meaningful patterns"/>
            <p:cNvSpPr txBox="1"/>
            <p:nvPr/>
          </p:nvSpPr>
          <p:spPr>
            <a:xfrm>
              <a:off x="7697675" y="614938"/>
              <a:ext cx="3508630" cy="5481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3000"/>
              </a:lvl1pPr>
            </a:lstStyle>
            <a:p>
              <a:pPr/>
              <a:r>
                <a:t>Meaningful patterns</a:t>
              </a:r>
            </a:p>
          </p:txBody>
        </p:sp>
      </p:grpSp>
      <p:grpSp>
        <p:nvGrpSpPr>
          <p:cNvPr id="138" name="Group"/>
          <p:cNvGrpSpPr/>
          <p:nvPr/>
        </p:nvGrpSpPr>
        <p:grpSpPr>
          <a:xfrm>
            <a:off x="744629" y="7741754"/>
            <a:ext cx="12075402" cy="1163072"/>
            <a:chOff x="0" y="0"/>
            <a:chExt cx="12075400" cy="1163070"/>
          </a:xfrm>
        </p:grpSpPr>
        <p:sp>
          <p:nvSpPr>
            <p:cNvPr id="135" name="General Science"/>
            <p:cNvSpPr txBox="1"/>
            <p:nvPr/>
          </p:nvSpPr>
          <p:spPr>
            <a:xfrm>
              <a:off x="484645" y="0"/>
              <a:ext cx="2908174" cy="5481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3000" u="sng"/>
              </a:lvl1pPr>
            </a:lstStyle>
            <a:p>
              <a:pPr/>
              <a:r>
                <a:t>General Science</a:t>
              </a:r>
            </a:p>
          </p:txBody>
        </p:sp>
        <p:sp>
          <p:nvSpPr>
            <p:cNvPr id="136" name="Many degrees of freedom"/>
            <p:cNvSpPr txBox="1"/>
            <p:nvPr/>
          </p:nvSpPr>
          <p:spPr>
            <a:xfrm>
              <a:off x="-1" y="614938"/>
              <a:ext cx="4482847" cy="5481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3000"/>
              </a:lvl1pPr>
            </a:lstStyle>
            <a:p>
              <a:pPr/>
              <a:r>
                <a:t>Many degrees of freedom</a:t>
              </a:r>
            </a:p>
          </p:txBody>
        </p:sp>
        <p:sp>
          <p:nvSpPr>
            <p:cNvPr id="137" name="Essential underlying parameters"/>
            <p:cNvSpPr txBox="1"/>
            <p:nvPr/>
          </p:nvSpPr>
          <p:spPr>
            <a:xfrm>
              <a:off x="6520420" y="614938"/>
              <a:ext cx="5554981" cy="5481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3000"/>
              </a:lvl1pPr>
            </a:lstStyle>
            <a:p>
              <a:pPr/>
              <a:r>
                <a:t>Essential underlying parameters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0" grpId="1"/>
      <p:bldP build="whole" bldLvl="1" animBg="1" rev="0" advAuto="0" spid="134" grpId="2"/>
      <p:bldP build="whole" bldLvl="1" animBg="1" rev="0" advAuto="0" spid="138" grpId="3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No Silver Bull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 Silver Bullet</a:t>
            </a:r>
          </a:p>
        </p:txBody>
      </p:sp>
      <p:pic>
        <p:nvPicPr>
          <p:cNvPr id="546" name="dendrogram_hard.png" descr="dendrogram_har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98270" y="1862997"/>
            <a:ext cx="5281385" cy="33941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50" name="Group"/>
          <p:cNvGrpSpPr/>
          <p:nvPr/>
        </p:nvGrpSpPr>
        <p:grpSpPr>
          <a:xfrm>
            <a:off x="577359" y="1946896"/>
            <a:ext cx="5510753" cy="3824502"/>
            <a:chOff x="88900" y="56376"/>
            <a:chExt cx="5510752" cy="3824501"/>
          </a:xfrm>
        </p:grpSpPr>
        <p:sp>
          <p:nvSpPr>
            <p:cNvPr id="547" name="X1"/>
            <p:cNvSpPr txBox="1"/>
            <p:nvPr/>
          </p:nvSpPr>
          <p:spPr>
            <a:xfrm>
              <a:off x="2913440" y="3419512"/>
              <a:ext cx="413513" cy="461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0"/>
              </a:pPr>
              <a:r>
                <a:t>X</a:t>
              </a:r>
              <a:r>
                <a:rPr baseline="-5999"/>
                <a:t>1</a:t>
              </a:r>
            </a:p>
          </p:txBody>
        </p:sp>
        <p:pic>
          <p:nvPicPr>
            <p:cNvPr id="548" name="Image" descr="Imag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97097" y="56376"/>
              <a:ext cx="5202556" cy="33941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49" name="X2"/>
            <p:cNvSpPr txBox="1"/>
            <p:nvPr/>
          </p:nvSpPr>
          <p:spPr>
            <a:xfrm>
              <a:off x="88900" y="1312819"/>
              <a:ext cx="413513" cy="461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0"/>
              </a:pPr>
              <a:r>
                <a:t>X</a:t>
              </a:r>
              <a:r>
                <a:rPr baseline="-5999"/>
                <a:t>2</a:t>
              </a:r>
            </a:p>
          </p:txBody>
        </p:sp>
      </p:grpSp>
      <p:sp>
        <p:nvSpPr>
          <p:cNvPr id="551" name="Point label"/>
          <p:cNvSpPr txBox="1"/>
          <p:nvPr/>
        </p:nvSpPr>
        <p:spPr>
          <a:xfrm>
            <a:off x="8854309" y="5166438"/>
            <a:ext cx="154808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Point label</a:t>
            </a:r>
          </a:p>
        </p:txBody>
      </p:sp>
      <p:sp>
        <p:nvSpPr>
          <p:cNvPr id="552" name="Distance threshold"/>
          <p:cNvSpPr txBox="1"/>
          <p:nvPr/>
        </p:nvSpPr>
        <p:spPr>
          <a:xfrm rot="16200000">
            <a:off x="5297291" y="3339869"/>
            <a:ext cx="266060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Distance threshold</a:t>
            </a:r>
          </a:p>
        </p:txBody>
      </p:sp>
      <p:sp>
        <p:nvSpPr>
          <p:cNvPr id="553" name="Which threshold is “correct?”…"/>
          <p:cNvSpPr txBox="1"/>
          <p:nvPr/>
        </p:nvSpPr>
        <p:spPr>
          <a:xfrm>
            <a:off x="4026314" y="6192608"/>
            <a:ext cx="5202556" cy="1462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3000"/>
            </a:pPr>
            <a:r>
              <a:t>Which threshold is “correct?”</a:t>
            </a:r>
          </a:p>
          <a:p>
            <a:pPr>
              <a:defRPr b="0" sz="3000"/>
            </a:pPr>
            <a:r>
              <a:t>k=4?</a:t>
            </a:r>
          </a:p>
          <a:p>
            <a:pPr>
              <a:defRPr b="0" sz="3000"/>
            </a:pPr>
            <a:r>
              <a:t>k=12?</a:t>
            </a:r>
          </a:p>
        </p:txBody>
      </p:sp>
      <p:sp>
        <p:nvSpPr>
          <p:cNvPr id="554" name="The question is not “which k should I choose?”…"/>
          <p:cNvSpPr txBox="1"/>
          <p:nvPr/>
        </p:nvSpPr>
        <p:spPr>
          <a:xfrm>
            <a:off x="2450371" y="7924041"/>
            <a:ext cx="8354442" cy="103073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3000"/>
            </a:pPr>
            <a:r>
              <a:t>The question is not “which k should I choose?” </a:t>
            </a:r>
          </a:p>
          <a:p>
            <a:pPr>
              <a:defRPr b="0" sz="3000"/>
            </a:pPr>
            <a:r>
              <a:t>but rather “how is my data structured?”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Yet More Proble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Yet More Problems</a:t>
            </a:r>
          </a:p>
        </p:txBody>
      </p:sp>
      <p:sp>
        <p:nvSpPr>
          <p:cNvPr id="557" name="Some data is very difficult to cluster"/>
          <p:cNvSpPr txBox="1"/>
          <p:nvPr/>
        </p:nvSpPr>
        <p:spPr>
          <a:xfrm>
            <a:off x="2892139" y="1794806"/>
            <a:ext cx="7220522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500"/>
            </a:lvl1pPr>
          </a:lstStyle>
          <a:p>
            <a:pPr/>
            <a:r>
              <a:t>Some data is very difficult to cluster</a:t>
            </a:r>
          </a:p>
        </p:txBody>
      </p:sp>
      <p:pic>
        <p:nvPicPr>
          <p:cNvPr id="558" name="impossible_6.png" descr="impossible_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14011" y="2727944"/>
            <a:ext cx="6104705" cy="4297712"/>
          </a:xfrm>
          <a:prstGeom prst="rect">
            <a:avLst/>
          </a:prstGeom>
          <a:ln w="12700">
            <a:miter lim="400000"/>
          </a:ln>
        </p:spPr>
      </p:pic>
      <p:pic>
        <p:nvPicPr>
          <p:cNvPr id="559" name="impossibleData.png" descr="impossibleDat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2926" y="2846542"/>
            <a:ext cx="6042434" cy="4060516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Clustering is not a silver bullet to grouping data."/>
          <p:cNvSpPr txBox="1"/>
          <p:nvPr/>
        </p:nvSpPr>
        <p:spPr>
          <a:xfrm>
            <a:off x="1641316" y="7348939"/>
            <a:ext cx="9722168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500"/>
            </a:lvl1pPr>
          </a:lstStyle>
          <a:p>
            <a:pPr/>
            <a:r>
              <a:t>Clustering is not a silver bullet to grouping data. </a:t>
            </a:r>
          </a:p>
        </p:txBody>
      </p:sp>
      <p:sp>
        <p:nvSpPr>
          <p:cNvPr id="561" name="X1"/>
          <p:cNvSpPr txBox="1"/>
          <p:nvPr/>
        </p:nvSpPr>
        <p:spPr>
          <a:xfrm>
            <a:off x="3333499" y="6765736"/>
            <a:ext cx="413513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X</a:t>
            </a:r>
            <a:r>
              <a:rPr baseline="-5999"/>
              <a:t>1</a:t>
            </a:r>
          </a:p>
        </p:txBody>
      </p:sp>
      <p:sp>
        <p:nvSpPr>
          <p:cNvPr id="562" name="X2"/>
          <p:cNvSpPr txBox="1"/>
          <p:nvPr/>
        </p:nvSpPr>
        <p:spPr>
          <a:xfrm>
            <a:off x="14573" y="4234779"/>
            <a:ext cx="413513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X</a:t>
            </a:r>
            <a:r>
              <a:rPr baseline="-5999"/>
              <a:t>2</a:t>
            </a:r>
          </a:p>
        </p:txBody>
      </p:sp>
      <p:sp>
        <p:nvSpPr>
          <p:cNvPr id="563" name="X1"/>
          <p:cNvSpPr txBox="1"/>
          <p:nvPr/>
        </p:nvSpPr>
        <p:spPr>
          <a:xfrm>
            <a:off x="9589994" y="6898164"/>
            <a:ext cx="413513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X</a:t>
            </a:r>
            <a:r>
              <a:rPr baseline="-5999"/>
              <a:t>1</a:t>
            </a:r>
          </a:p>
        </p:txBody>
      </p:sp>
      <p:sp>
        <p:nvSpPr>
          <p:cNvPr id="564" name="X2"/>
          <p:cNvSpPr txBox="1"/>
          <p:nvPr/>
        </p:nvSpPr>
        <p:spPr>
          <a:xfrm>
            <a:off x="6295644" y="4234779"/>
            <a:ext cx="413513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X</a:t>
            </a:r>
            <a:r>
              <a:rPr baseline="-5999"/>
              <a:t>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Takeaway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Takeaways</a:t>
            </a:r>
          </a:p>
        </p:txBody>
      </p:sp>
      <p:sp>
        <p:nvSpPr>
          <p:cNvPr id="567" name="Clustering strategy is ultimately sensitive to data’s structure."/>
          <p:cNvSpPr txBox="1"/>
          <p:nvPr/>
        </p:nvSpPr>
        <p:spPr>
          <a:xfrm>
            <a:off x="1326959" y="6484086"/>
            <a:ext cx="10350882" cy="57353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000"/>
            </a:lvl1pPr>
          </a:lstStyle>
          <a:p>
            <a:pPr/>
            <a:r>
              <a:t>Clustering strategy is ultimately sensitive to data’s structure.</a:t>
            </a:r>
          </a:p>
        </p:txBody>
      </p:sp>
      <p:sp>
        <p:nvSpPr>
          <p:cNvPr id="568" name="Clustering is a valuable tool for dimensional reduction."/>
          <p:cNvSpPr txBox="1"/>
          <p:nvPr/>
        </p:nvSpPr>
        <p:spPr>
          <a:xfrm>
            <a:off x="1824545" y="2058500"/>
            <a:ext cx="9355710" cy="57353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000"/>
            </a:lvl1pPr>
          </a:lstStyle>
          <a:p>
            <a:pPr/>
            <a:r>
              <a:t>Clustering is a valuable tool for dimensional reduction.</a:t>
            </a:r>
          </a:p>
        </p:txBody>
      </p:sp>
      <p:sp>
        <p:nvSpPr>
          <p:cNvPr id="569" name="Modified k-means is a good tool for clustering."/>
          <p:cNvSpPr txBox="1"/>
          <p:nvPr/>
        </p:nvSpPr>
        <p:spPr>
          <a:xfrm>
            <a:off x="2463101" y="4156993"/>
            <a:ext cx="8078598" cy="57353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000"/>
            </a:lvl1pPr>
          </a:lstStyle>
          <a:p>
            <a:pPr/>
            <a:r>
              <a:t>Modified k-means is a good tool for clustering.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6835" t="0" r="0" b="0"/>
          <a:stretch>
            <a:fillRect/>
          </a:stretch>
        </p:blipFill>
        <p:spPr>
          <a:xfrm>
            <a:off x="117705" y="3004740"/>
            <a:ext cx="4295559" cy="307296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3" name="Group"/>
          <p:cNvGrpSpPr/>
          <p:nvPr/>
        </p:nvGrpSpPr>
        <p:grpSpPr>
          <a:xfrm>
            <a:off x="8678729" y="2876140"/>
            <a:ext cx="3795055" cy="3803161"/>
            <a:chOff x="0" y="0"/>
            <a:chExt cx="3795053" cy="3803159"/>
          </a:xfrm>
        </p:grpSpPr>
        <p:sp>
          <p:nvSpPr>
            <p:cNvPr id="141" name="Sequences"/>
            <p:cNvSpPr txBox="1"/>
            <p:nvPr/>
          </p:nvSpPr>
          <p:spPr>
            <a:xfrm>
              <a:off x="1046468" y="3329449"/>
              <a:ext cx="1702118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2500"/>
              </a:lvl1pPr>
            </a:lstStyle>
            <a:p>
              <a:pPr/>
              <a:r>
                <a:t>Sequences</a:t>
              </a:r>
            </a:p>
          </p:txBody>
        </p:sp>
        <p:pic>
          <p:nvPicPr>
            <p:cNvPr id="142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795054" cy="31885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46" name="Group"/>
          <p:cNvGrpSpPr/>
          <p:nvPr/>
        </p:nvGrpSpPr>
        <p:grpSpPr>
          <a:xfrm>
            <a:off x="4556993" y="2866826"/>
            <a:ext cx="3978626" cy="3812475"/>
            <a:chOff x="0" y="0"/>
            <a:chExt cx="3978624" cy="3812474"/>
          </a:xfrm>
        </p:grpSpPr>
        <p:sp>
          <p:nvSpPr>
            <p:cNvPr id="144" name="Shopping habits"/>
            <p:cNvSpPr txBox="1"/>
            <p:nvPr/>
          </p:nvSpPr>
          <p:spPr>
            <a:xfrm>
              <a:off x="610280" y="3338763"/>
              <a:ext cx="2437449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2500"/>
              </a:lvl1pPr>
            </a:lstStyle>
            <a:p>
              <a:pPr/>
              <a:r>
                <a:t>Shopping habits</a:t>
              </a:r>
            </a:p>
          </p:txBody>
        </p:sp>
        <p:pic>
          <p:nvPicPr>
            <p:cNvPr id="145" name="8MRhwsWgMXI53otqblzpqLyxe9AhV3AaX1vgAJjcQsQDkIkiCSvjkUhYkdwwZKQ0DHiJ9Hn_EdjktOq8dUK-mRtccNkV6BYnHOuAVxQYK2WyXTfJnGlIrEzd2OnTLWu1_oD3Ymxty7Q.png" descr="8MRhwsWgMXI53otqblzpqLyxe9AhV3AaX1vgAJjcQsQDkIkiCSvjkUhYkdwwZKQ0DHiJ9Hn_EdjktOq8dUK-mRtccNkV6BYnHOuAVxQYK2WyXTfJnGlIrEzd2OnTLWu1_oD3Ymxty7Q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3726" r="31598" b="0"/>
            <a:stretch>
              <a:fillRect/>
            </a:stretch>
          </p:blipFill>
          <p:spPr>
            <a:xfrm>
              <a:off x="0" y="0"/>
              <a:ext cx="3978625" cy="32069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7" name="Basic Ingredients"/>
          <p:cNvSpPr txBox="1"/>
          <p:nvPr>
            <p:ph type="title"/>
          </p:nvPr>
        </p:nvSpPr>
        <p:spPr>
          <a:xfrm>
            <a:off x="952500" y="9703"/>
            <a:ext cx="11099800" cy="2159001"/>
          </a:xfrm>
          <a:prstGeom prst="rect">
            <a:avLst/>
          </a:prstGeom>
        </p:spPr>
        <p:txBody>
          <a:bodyPr/>
          <a:lstStyle>
            <a:lvl1pPr defTabSz="549148">
              <a:defRPr sz="6580"/>
            </a:lvl1pPr>
          </a:lstStyle>
          <a:p>
            <a:pPr/>
            <a:r>
              <a:t>Basic Ingredients</a:t>
            </a:r>
          </a:p>
        </p:txBody>
      </p:sp>
      <p:sp>
        <p:nvSpPr>
          <p:cNvPr id="148" name="1. Data"/>
          <p:cNvSpPr txBox="1"/>
          <p:nvPr/>
        </p:nvSpPr>
        <p:spPr>
          <a:xfrm>
            <a:off x="271780" y="1712457"/>
            <a:ext cx="1742441" cy="69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4000"/>
            </a:lvl1pPr>
          </a:lstStyle>
          <a:p>
            <a:pPr/>
            <a:r>
              <a:t>1. Data</a:t>
            </a:r>
          </a:p>
        </p:txBody>
      </p:sp>
      <p:sp>
        <p:nvSpPr>
          <p:cNvPr id="149" name="Similarity sets are not always immediately obvious…"/>
          <p:cNvSpPr txBox="1"/>
          <p:nvPr/>
        </p:nvSpPr>
        <p:spPr>
          <a:xfrm>
            <a:off x="1884535" y="7325031"/>
            <a:ext cx="9627577" cy="1462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16718" indent="-416718" algn="l">
              <a:buSzPct val="145000"/>
              <a:buChar char="•"/>
              <a:defRPr b="0" sz="3000"/>
            </a:pPr>
            <a:r>
              <a:t>Similarity sets are not always immediately obvious</a:t>
            </a:r>
          </a:p>
          <a:p>
            <a:pPr marL="416718" indent="-416718" algn="l">
              <a:buSzPct val="145000"/>
              <a:buChar char="•"/>
              <a:defRPr b="0" sz="3000"/>
            </a:pPr>
            <a:r>
              <a:t>High dimensional data is hard to visualize</a:t>
            </a:r>
          </a:p>
          <a:p>
            <a:pPr marL="416718" indent="-416718" algn="l">
              <a:buSzPct val="145000"/>
              <a:buChar char="•"/>
              <a:defRPr b="0" sz="3000"/>
            </a:pPr>
            <a:r>
              <a:t>Data comes in many different forms</a:t>
            </a:r>
          </a:p>
        </p:txBody>
      </p:sp>
      <p:sp>
        <p:nvSpPr>
          <p:cNvPr id="150" name="Spatial Information"/>
          <p:cNvSpPr txBox="1"/>
          <p:nvPr/>
        </p:nvSpPr>
        <p:spPr>
          <a:xfrm>
            <a:off x="933384" y="6223785"/>
            <a:ext cx="2789873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500"/>
            </a:lvl1pPr>
          </a:lstStyle>
          <a:p>
            <a:pPr/>
            <a:r>
              <a:t>Spatial Information</a:t>
            </a:r>
          </a:p>
        </p:txBody>
      </p:sp>
      <p:sp>
        <p:nvSpPr>
          <p:cNvPr id="151" name="The Verge 2018/2/9/16994638"/>
          <p:cNvSpPr txBox="1"/>
          <p:nvPr/>
        </p:nvSpPr>
        <p:spPr>
          <a:xfrm>
            <a:off x="210149" y="9415098"/>
            <a:ext cx="2860549" cy="324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600"/>
            </a:lvl1pPr>
          </a:lstStyle>
          <a:p>
            <a:pPr/>
            <a:r>
              <a:t>The Verge 2018/2/9/16994638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3" grpId="2"/>
      <p:bldP build="whole" bldLvl="1" animBg="1" rev="0" advAuto="0" spid="149" grpId="3"/>
      <p:bldP build="whole" bldLvl="1" animBg="1" rev="0" advAuto="0" spid="14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Basic Ingredients"/>
          <p:cNvSpPr txBox="1"/>
          <p:nvPr>
            <p:ph type="title"/>
          </p:nvPr>
        </p:nvSpPr>
        <p:spPr>
          <a:xfrm>
            <a:off x="952500" y="9703"/>
            <a:ext cx="11099800" cy="2159001"/>
          </a:xfrm>
          <a:prstGeom prst="rect">
            <a:avLst/>
          </a:prstGeom>
        </p:spPr>
        <p:txBody>
          <a:bodyPr/>
          <a:lstStyle>
            <a:lvl1pPr defTabSz="549148">
              <a:defRPr sz="6580"/>
            </a:lvl1pPr>
          </a:lstStyle>
          <a:p>
            <a:pPr/>
            <a:r>
              <a:t>Basic Ingredients</a:t>
            </a:r>
          </a:p>
        </p:txBody>
      </p:sp>
      <p:sp>
        <p:nvSpPr>
          <p:cNvPr id="154" name="2. Distance Measure"/>
          <p:cNvSpPr txBox="1"/>
          <p:nvPr/>
        </p:nvSpPr>
        <p:spPr>
          <a:xfrm>
            <a:off x="373538" y="1712457"/>
            <a:ext cx="4763009" cy="69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4000"/>
            </a:lvl1pPr>
          </a:lstStyle>
          <a:p>
            <a:pPr/>
            <a:r>
              <a:t>2. Distance Measure</a:t>
            </a:r>
          </a:p>
        </p:txBody>
      </p:sp>
      <p:sp>
        <p:nvSpPr>
          <p:cNvPr id="155" name="Shopping habits"/>
          <p:cNvSpPr txBox="1"/>
          <p:nvPr/>
        </p:nvSpPr>
        <p:spPr>
          <a:xfrm>
            <a:off x="5167274" y="6205590"/>
            <a:ext cx="2437449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500"/>
            </a:lvl1pPr>
          </a:lstStyle>
          <a:p>
            <a:pPr/>
            <a:r>
              <a:t>Shopping habits</a:t>
            </a:r>
          </a:p>
        </p:txBody>
      </p:sp>
      <p:sp>
        <p:nvSpPr>
          <p:cNvPr id="156" name="Spatial Information"/>
          <p:cNvSpPr txBox="1"/>
          <p:nvPr/>
        </p:nvSpPr>
        <p:spPr>
          <a:xfrm>
            <a:off x="933384" y="6223785"/>
            <a:ext cx="2789873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500"/>
            </a:lvl1pPr>
          </a:lstStyle>
          <a:p>
            <a:pPr/>
            <a:r>
              <a:t>Spatial Information</a:t>
            </a:r>
          </a:p>
        </p:txBody>
      </p:sp>
      <p:sp>
        <p:nvSpPr>
          <p:cNvPr id="157" name="Sequences"/>
          <p:cNvSpPr txBox="1"/>
          <p:nvPr/>
        </p:nvSpPr>
        <p:spPr>
          <a:xfrm>
            <a:off x="9725198" y="6205590"/>
            <a:ext cx="1702118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500"/>
            </a:lvl1pPr>
          </a:lstStyle>
          <a:p>
            <a:pPr/>
            <a:r>
              <a:t>Sequences</a:t>
            </a:r>
          </a:p>
        </p:txBody>
      </p:sp>
      <p:sp>
        <p:nvSpPr>
          <p:cNvPr id="158" name="Distance measures are generally applicable to many datasets."/>
          <p:cNvSpPr txBox="1"/>
          <p:nvPr/>
        </p:nvSpPr>
        <p:spPr>
          <a:xfrm>
            <a:off x="1167892" y="8425591"/>
            <a:ext cx="10669017" cy="57353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000"/>
            </a:lvl1pPr>
          </a:lstStyle>
          <a:p>
            <a:pPr/>
            <a:r>
              <a:t>Distance measures are generally applicable to many datasets.</a:t>
            </a:r>
          </a:p>
        </p:txBody>
      </p:sp>
      <p:grpSp>
        <p:nvGrpSpPr>
          <p:cNvPr id="173" name="Group"/>
          <p:cNvGrpSpPr/>
          <p:nvPr/>
        </p:nvGrpSpPr>
        <p:grpSpPr>
          <a:xfrm>
            <a:off x="804801" y="3659670"/>
            <a:ext cx="3490208" cy="3952404"/>
            <a:chOff x="0" y="0"/>
            <a:chExt cx="3490206" cy="3952403"/>
          </a:xfrm>
        </p:grpSpPr>
        <p:sp>
          <p:nvSpPr>
            <p:cNvPr id="159" name="Line"/>
            <p:cNvSpPr/>
            <p:nvPr/>
          </p:nvSpPr>
          <p:spPr>
            <a:xfrm>
              <a:off x="3487031" y="23614"/>
              <a:ext cx="1" cy="128470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172" name="Group"/>
            <p:cNvGrpSpPr/>
            <p:nvPr/>
          </p:nvGrpSpPr>
          <p:grpSpPr>
            <a:xfrm>
              <a:off x="0" y="-1"/>
              <a:ext cx="3490207" cy="3952405"/>
              <a:chOff x="0" y="0"/>
              <a:chExt cx="3490206" cy="3952403"/>
            </a:xfrm>
          </p:grpSpPr>
          <p:grpSp>
            <p:nvGrpSpPr>
              <p:cNvPr id="168" name="Group"/>
              <p:cNvGrpSpPr/>
              <p:nvPr/>
            </p:nvGrpSpPr>
            <p:grpSpPr>
              <a:xfrm>
                <a:off x="0" y="-1"/>
                <a:ext cx="3490207" cy="2195317"/>
                <a:chOff x="0" y="0"/>
                <a:chExt cx="3490206" cy="2195315"/>
              </a:xfrm>
            </p:grpSpPr>
            <p:sp>
              <p:nvSpPr>
                <p:cNvPr id="160" name="Rectangle"/>
                <p:cNvSpPr/>
                <p:nvPr/>
              </p:nvSpPr>
              <p:spPr>
                <a:xfrm>
                  <a:off x="12831" y="903003"/>
                  <a:ext cx="2580549" cy="1286604"/>
                </a:xfrm>
                <a:prstGeom prst="rect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161" name="Line"/>
                <p:cNvSpPr/>
                <p:nvPr/>
              </p:nvSpPr>
              <p:spPr>
                <a:xfrm flipV="1">
                  <a:off x="2613344" y="1295621"/>
                  <a:ext cx="876863" cy="898384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162" name="Line"/>
                <p:cNvSpPr/>
                <p:nvPr/>
              </p:nvSpPr>
              <p:spPr>
                <a:xfrm>
                  <a:off x="906909" y="1295621"/>
                  <a:ext cx="2583298" cy="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custDash>
                    <a:ds d="200000" sp="200000"/>
                  </a:custDash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163" name="Line"/>
                <p:cNvSpPr/>
                <p:nvPr/>
              </p:nvSpPr>
              <p:spPr>
                <a:xfrm flipV="1">
                  <a:off x="902774" y="-1"/>
                  <a:ext cx="1" cy="1298023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custDash>
                    <a:ds d="200000" sp="200000"/>
                  </a:custDash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164" name="Line"/>
                <p:cNvSpPr/>
                <p:nvPr/>
              </p:nvSpPr>
              <p:spPr>
                <a:xfrm>
                  <a:off x="906909" y="18257"/>
                  <a:ext cx="2583298" cy="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165" name="Line"/>
                <p:cNvSpPr/>
                <p:nvPr/>
              </p:nvSpPr>
              <p:spPr>
                <a:xfrm flipV="1">
                  <a:off x="0" y="1295025"/>
                  <a:ext cx="898820" cy="90029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custDash>
                    <a:ds d="200000" sp="200000"/>
                  </a:custDash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166" name="Line"/>
                <p:cNvSpPr/>
                <p:nvPr/>
              </p:nvSpPr>
              <p:spPr>
                <a:xfrm flipV="1">
                  <a:off x="0" y="10672"/>
                  <a:ext cx="898820" cy="90029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167" name="Line"/>
                <p:cNvSpPr/>
                <p:nvPr/>
              </p:nvSpPr>
              <p:spPr>
                <a:xfrm flipV="1">
                  <a:off x="2588687" y="8844"/>
                  <a:ext cx="898820" cy="900290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</p:grpSp>
          <p:grpSp>
            <p:nvGrpSpPr>
              <p:cNvPr id="171" name="Group"/>
              <p:cNvGrpSpPr/>
              <p:nvPr/>
            </p:nvGrpSpPr>
            <p:grpSpPr>
              <a:xfrm>
                <a:off x="154764" y="2936454"/>
                <a:ext cx="2831148" cy="1015950"/>
                <a:chOff x="0" y="0"/>
                <a:chExt cx="2831147" cy="1015948"/>
              </a:xfrm>
            </p:grpSpPr>
            <p:sp>
              <p:nvSpPr>
                <p:cNvPr id="169" name="Euclidean Distance"/>
                <p:cNvSpPr txBox="1"/>
                <p:nvPr/>
              </p:nvSpPr>
              <p:spPr>
                <a:xfrm>
                  <a:off x="-1" y="542238"/>
                  <a:ext cx="2831149" cy="47371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b="0" sz="2500"/>
                  </a:lvl1pPr>
                </a:lstStyle>
                <a:p>
                  <a:pPr/>
                  <a:r>
                    <a:t>Euclidean Distance</a:t>
                  </a:r>
                </a:p>
              </p:txBody>
            </p:sp>
            <p:sp>
              <p:nvSpPr>
                <p:cNvPr id="170" name="+"/>
                <p:cNvSpPr txBox="1"/>
                <p:nvPr/>
              </p:nvSpPr>
              <p:spPr>
                <a:xfrm>
                  <a:off x="1076654" y="-1"/>
                  <a:ext cx="381001" cy="60985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b="0" sz="3500"/>
                  </a:lvl1pPr>
                </a:lstStyle>
                <a:p>
                  <a:pPr/>
                  <a:r>
                    <a:t>+</a:t>
                  </a:r>
                </a:p>
              </p:txBody>
            </p:sp>
          </p:grpSp>
        </p:grpSp>
      </p:grpSp>
      <p:grpSp>
        <p:nvGrpSpPr>
          <p:cNvPr id="189" name="Group"/>
          <p:cNvGrpSpPr/>
          <p:nvPr/>
        </p:nvGrpSpPr>
        <p:grpSpPr>
          <a:xfrm>
            <a:off x="4636740" y="2828289"/>
            <a:ext cx="3895333" cy="4765590"/>
            <a:chOff x="0" y="0"/>
            <a:chExt cx="3895332" cy="4765588"/>
          </a:xfrm>
        </p:grpSpPr>
        <p:grpSp>
          <p:nvGrpSpPr>
            <p:cNvPr id="186" name="Group"/>
            <p:cNvGrpSpPr/>
            <p:nvPr/>
          </p:nvGrpSpPr>
          <p:grpSpPr>
            <a:xfrm>
              <a:off x="0" y="0"/>
              <a:ext cx="3895333" cy="3249070"/>
              <a:chOff x="0" y="0"/>
              <a:chExt cx="3895332" cy="3249069"/>
            </a:xfrm>
          </p:grpSpPr>
          <p:pic>
            <p:nvPicPr>
              <p:cNvPr id="174" name="YTuLGHSM38140Qygx9ulfnaZA5QZm6sj2kqBN3EGEgnAimzzVZx59NpVOdg9xZ_Yp-cAZ75WQoex6DULiojQkbs97tke_KwNisPfdmi2xG6MW2QL4vdmgFq6QUdmATq4Yb_23bSjetg.png" descr="YTuLGHSM38140Qygx9ulfnaZA5QZm6sj2kqBN3EGEgnAimzzVZx59NpVOdg9xZ_Yp-cAZ75WQoex6DULiojQkbs97tke_KwNisPfdmi2xG6MW2QL4vdmgFq6QUdmATq4Yb_23bSjetg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60551"/>
                <a:ext cx="3895333" cy="31885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75" name="Oval"/>
              <p:cNvSpPr/>
              <p:nvPr/>
            </p:nvSpPr>
            <p:spPr>
              <a:xfrm>
                <a:off x="1526728" y="1079500"/>
                <a:ext cx="601664" cy="47371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76" name="Oval"/>
              <p:cNvSpPr/>
              <p:nvPr/>
            </p:nvSpPr>
            <p:spPr>
              <a:xfrm>
                <a:off x="1704528" y="889000"/>
                <a:ext cx="601664" cy="47371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77" name="Oval"/>
              <p:cNvSpPr/>
              <p:nvPr/>
            </p:nvSpPr>
            <p:spPr>
              <a:xfrm>
                <a:off x="605978" y="1092200"/>
                <a:ext cx="601664" cy="47371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78" name="Oval"/>
              <p:cNvSpPr/>
              <p:nvPr/>
            </p:nvSpPr>
            <p:spPr>
              <a:xfrm>
                <a:off x="136078" y="1504950"/>
                <a:ext cx="601664" cy="47371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79" name="Oval"/>
              <p:cNvSpPr/>
              <p:nvPr/>
            </p:nvSpPr>
            <p:spPr>
              <a:xfrm>
                <a:off x="2352228" y="520700"/>
                <a:ext cx="601664" cy="47371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80" name="Oval"/>
              <p:cNvSpPr/>
              <p:nvPr/>
            </p:nvSpPr>
            <p:spPr>
              <a:xfrm>
                <a:off x="948878" y="0"/>
                <a:ext cx="601664" cy="47371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81" name="Oval"/>
              <p:cNvSpPr/>
              <p:nvPr/>
            </p:nvSpPr>
            <p:spPr>
              <a:xfrm>
                <a:off x="2999928" y="889000"/>
                <a:ext cx="601664" cy="47371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82" name="Oval"/>
              <p:cNvSpPr/>
              <p:nvPr/>
            </p:nvSpPr>
            <p:spPr>
              <a:xfrm>
                <a:off x="2089343" y="1811655"/>
                <a:ext cx="601664" cy="47371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83" name="Oval"/>
              <p:cNvSpPr/>
              <p:nvPr/>
            </p:nvSpPr>
            <p:spPr>
              <a:xfrm>
                <a:off x="3065976" y="1574800"/>
                <a:ext cx="601663" cy="47371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84" name="Oval"/>
              <p:cNvSpPr/>
              <p:nvPr/>
            </p:nvSpPr>
            <p:spPr>
              <a:xfrm>
                <a:off x="2282378" y="2541541"/>
                <a:ext cx="601664" cy="47371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85" name="Oval"/>
              <p:cNvSpPr/>
              <p:nvPr/>
            </p:nvSpPr>
            <p:spPr>
              <a:xfrm>
                <a:off x="1145728" y="2643141"/>
                <a:ext cx="601664" cy="47371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sp>
          <p:nvSpPr>
            <p:cNvPr id="187" name="Similarity graph"/>
            <p:cNvSpPr txBox="1"/>
            <p:nvPr/>
          </p:nvSpPr>
          <p:spPr>
            <a:xfrm>
              <a:off x="636408" y="4291878"/>
              <a:ext cx="2319339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2500"/>
              </a:lvl1pPr>
            </a:lstStyle>
            <a:p>
              <a:pPr/>
              <a:r>
                <a:t>Similarity graph</a:t>
              </a:r>
            </a:p>
          </p:txBody>
        </p:sp>
        <p:sp>
          <p:nvSpPr>
            <p:cNvPr id="188" name="+"/>
            <p:cNvSpPr txBox="1"/>
            <p:nvPr/>
          </p:nvSpPr>
          <p:spPr>
            <a:xfrm>
              <a:off x="1558758" y="3767835"/>
              <a:ext cx="381001" cy="6098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3500"/>
              </a:lvl1pPr>
            </a:lstStyle>
            <a:p>
              <a:pPr/>
              <a:r>
                <a:t>+</a:t>
              </a:r>
            </a:p>
          </p:txBody>
        </p:sp>
      </p:grpSp>
      <p:grpSp>
        <p:nvGrpSpPr>
          <p:cNvPr id="194" name="Group"/>
          <p:cNvGrpSpPr/>
          <p:nvPr/>
        </p:nvGrpSpPr>
        <p:grpSpPr>
          <a:xfrm>
            <a:off x="8331449" y="2896269"/>
            <a:ext cx="4489615" cy="6828328"/>
            <a:chOff x="0" y="0"/>
            <a:chExt cx="4489613" cy="6828326"/>
          </a:xfrm>
        </p:grpSpPr>
        <p:pic>
          <p:nvPicPr>
            <p:cNvPr id="190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489614" cy="31639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1" name="Genome counts"/>
            <p:cNvSpPr txBox="1"/>
            <p:nvPr/>
          </p:nvSpPr>
          <p:spPr>
            <a:xfrm>
              <a:off x="1102271" y="4223898"/>
              <a:ext cx="2378711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2500"/>
              </a:lvl1pPr>
            </a:lstStyle>
            <a:p>
              <a:pPr/>
              <a:r>
                <a:t>Genome counts</a:t>
              </a:r>
            </a:p>
          </p:txBody>
        </p:sp>
        <p:sp>
          <p:nvSpPr>
            <p:cNvPr id="192" name="+"/>
            <p:cNvSpPr txBox="1"/>
            <p:nvPr/>
          </p:nvSpPr>
          <p:spPr>
            <a:xfrm>
              <a:off x="2023326" y="3699856"/>
              <a:ext cx="381001" cy="6098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3500"/>
              </a:lvl1pPr>
            </a:lstStyle>
            <a:p>
              <a:pPr/>
              <a:r>
                <a:t>+</a:t>
              </a:r>
            </a:p>
          </p:txBody>
        </p:sp>
        <p:sp>
          <p:nvSpPr>
            <p:cNvPr id="193" name="ncbi.nlm.nih.gov/Structure/cdd"/>
            <p:cNvSpPr txBox="1"/>
            <p:nvPr/>
          </p:nvSpPr>
          <p:spPr>
            <a:xfrm>
              <a:off x="1082829" y="6516160"/>
              <a:ext cx="2753869" cy="312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1500"/>
              </a:lvl1pPr>
            </a:lstStyle>
            <a:p>
              <a:pPr/>
              <a:r>
                <a:t>ncbi.nlm.nih.gov/Structure/cdd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9" grpId="2"/>
      <p:bldP build="whole" bldLvl="1" animBg="1" rev="0" advAuto="0" spid="194" grpId="3"/>
      <p:bldP build="whole" bldLvl="1" animBg="1" rev="0" advAuto="0" spid="173" grpId="1"/>
      <p:bldP build="whole" bldLvl="1" animBg="1" rev="0" advAuto="0" spid="158" grpId="4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he k-means Algorith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k-means Algorithm</a:t>
            </a:r>
          </a:p>
        </p:txBody>
      </p:sp>
      <p:sp>
        <p:nvSpPr>
          <p:cNvPr id="197" name="The goal:"/>
          <p:cNvSpPr txBox="1"/>
          <p:nvPr/>
        </p:nvSpPr>
        <p:spPr>
          <a:xfrm>
            <a:off x="834316" y="1497196"/>
            <a:ext cx="1950086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3500"/>
            </a:lvl1pPr>
          </a:lstStyle>
          <a:p>
            <a:pPr/>
            <a:r>
              <a:t>The goal:</a:t>
            </a:r>
          </a:p>
        </p:txBody>
      </p:sp>
      <p:grpSp>
        <p:nvGrpSpPr>
          <p:cNvPr id="202" name="Group"/>
          <p:cNvGrpSpPr/>
          <p:nvPr/>
        </p:nvGrpSpPr>
        <p:grpSpPr>
          <a:xfrm>
            <a:off x="834316" y="5380859"/>
            <a:ext cx="8417136" cy="4326206"/>
            <a:chOff x="0" y="0"/>
            <a:chExt cx="8417134" cy="4326205"/>
          </a:xfrm>
        </p:grpSpPr>
        <p:sp>
          <p:nvSpPr>
            <p:cNvPr id="198" name="The data:"/>
            <p:cNvSpPr txBox="1"/>
            <p:nvPr/>
          </p:nvSpPr>
          <p:spPr>
            <a:xfrm>
              <a:off x="0" y="-1"/>
              <a:ext cx="1983423" cy="609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0" sz="3500"/>
              </a:lvl1pPr>
            </a:lstStyle>
            <a:p>
              <a:pPr/>
              <a:r>
                <a:t>The data:</a:t>
              </a:r>
            </a:p>
          </p:txBody>
        </p:sp>
        <p:pic>
          <p:nvPicPr>
            <p:cNvPr id="199" name="easy_real.png" descr="easy_real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2919032" y="246192"/>
              <a:ext cx="5498103" cy="36270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0" name="X1"/>
            <p:cNvSpPr txBox="1"/>
            <p:nvPr/>
          </p:nvSpPr>
          <p:spPr>
            <a:xfrm>
              <a:off x="5638722" y="3864839"/>
              <a:ext cx="413513" cy="461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0"/>
              </a:pPr>
              <a:r>
                <a:t>X</a:t>
              </a:r>
              <a:r>
                <a:rPr baseline="-5999"/>
                <a:t>1</a:t>
              </a:r>
            </a:p>
          </p:txBody>
        </p:sp>
        <p:sp>
          <p:nvSpPr>
            <p:cNvPr id="201" name="X2"/>
            <p:cNvSpPr txBox="1"/>
            <p:nvPr/>
          </p:nvSpPr>
          <p:spPr>
            <a:xfrm>
              <a:off x="2410529" y="1561522"/>
              <a:ext cx="413513" cy="461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0"/>
              </a:pPr>
              <a:r>
                <a:t>X</a:t>
              </a:r>
              <a:r>
                <a:rPr baseline="-5999"/>
                <a:t>2</a:t>
              </a:r>
            </a:p>
          </p:txBody>
        </p:sp>
      </p:grpSp>
      <p:sp>
        <p:nvSpPr>
          <p:cNvPr id="203" name="N data points"/>
          <p:cNvSpPr txBox="1"/>
          <p:nvPr/>
        </p:nvSpPr>
        <p:spPr>
          <a:xfrm>
            <a:off x="2880286" y="4799580"/>
            <a:ext cx="2025651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2500"/>
            </a:lvl1pPr>
          </a:lstStyle>
          <a:p>
            <a:pPr/>
            <a:r>
              <a:t>N data points</a:t>
            </a:r>
          </a:p>
        </p:txBody>
      </p:sp>
      <p:sp>
        <p:nvSpPr>
          <p:cNvPr id="204" name="Arrow"/>
          <p:cNvSpPr/>
          <p:nvPr/>
        </p:nvSpPr>
        <p:spPr>
          <a:xfrm>
            <a:off x="5673005" y="3022600"/>
            <a:ext cx="165879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aphicFrame>
        <p:nvGraphicFramePr>
          <p:cNvPr id="205" name="Table"/>
          <p:cNvGraphicFramePr/>
          <p:nvPr/>
        </p:nvGraphicFramePr>
        <p:xfrm>
          <a:off x="2819167" y="2183761"/>
          <a:ext cx="2147889" cy="244604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073943"/>
                <a:gridCol w="1073943"/>
              </a:tblGrid>
              <a:tr h="182542">
                <a:tc>
                  <a:txBody>
                    <a:bodyPr/>
                    <a:lstStyle/>
                    <a:p>
                      <a:pPr defTabSz="914400">
                        <a:defRPr sz="6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6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193279">
                <a:tc>
                  <a:txBody>
                    <a:bodyPr/>
                    <a:lstStyle/>
                    <a:p>
                      <a:pPr defTabSz="914400">
                        <a:defRPr sz="6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6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193279">
                <a:tc>
                  <a:txBody>
                    <a:bodyPr/>
                    <a:lstStyle/>
                    <a:p>
                      <a:pPr defTabSz="914400">
                        <a:defRPr sz="6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6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193279">
                <a:tc>
                  <a:txBody>
                    <a:bodyPr/>
                    <a:lstStyle/>
                    <a:p>
                      <a:pPr defTabSz="914400">
                        <a:defRPr sz="6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6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193279">
                <a:tc>
                  <a:txBody>
                    <a:bodyPr/>
                    <a:lstStyle/>
                    <a:p>
                      <a:pPr defTabSz="914400">
                        <a:defRPr sz="6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6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193279">
                <a:tc>
                  <a:txBody>
                    <a:bodyPr/>
                    <a:lstStyle/>
                    <a:p>
                      <a:pPr defTabSz="914400">
                        <a:defRPr sz="6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6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193279">
                <a:tc>
                  <a:txBody>
                    <a:bodyPr/>
                    <a:lstStyle/>
                    <a:p>
                      <a:pPr defTabSz="914400">
                        <a:defRPr sz="6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6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193279">
                <a:tc>
                  <a:txBody>
                    <a:bodyPr/>
                    <a:lstStyle/>
                    <a:p>
                      <a:pPr defTabSz="914400">
                        <a:defRPr sz="6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6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193279">
                <a:tc>
                  <a:txBody>
                    <a:bodyPr/>
                    <a:lstStyle/>
                    <a:p>
                      <a:pPr defTabSz="914400">
                        <a:defRPr sz="6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6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193279">
                <a:tc>
                  <a:txBody>
                    <a:bodyPr/>
                    <a:lstStyle/>
                    <a:p>
                      <a:pPr defTabSz="914400">
                        <a:defRPr sz="6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6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193279">
                <a:tc>
                  <a:txBody>
                    <a:bodyPr/>
                    <a:lstStyle/>
                    <a:p>
                      <a:pPr defTabSz="914400">
                        <a:defRPr sz="6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6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193279">
                <a:tc>
                  <a:txBody>
                    <a:bodyPr/>
                    <a:lstStyle/>
                    <a:p>
                      <a:pPr defTabSz="914400">
                        <a:defRPr sz="6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6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193279">
                <a:tc>
                  <a:txBody>
                    <a:bodyPr/>
                    <a:lstStyle/>
                    <a:p>
                      <a:pPr defTabSz="914400">
                        <a:defRPr sz="6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6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06" name="(0.4, 1.82)…"/>
          <p:cNvSpPr txBox="1"/>
          <p:nvPr/>
        </p:nvSpPr>
        <p:spPr>
          <a:xfrm>
            <a:off x="8131098" y="2664937"/>
            <a:ext cx="1543204" cy="1782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b="0"/>
            </a:pPr>
            <a:r>
              <a:t>(0.4, 1.82)</a:t>
            </a:r>
          </a:p>
          <a:p>
            <a:pPr>
              <a:lnSpc>
                <a:spcPct val="120000"/>
              </a:lnSpc>
              <a:defRPr b="0"/>
            </a:pPr>
            <a:r>
              <a:t>(1.0, 0.75)</a:t>
            </a:r>
          </a:p>
          <a:p>
            <a:pPr>
              <a:lnSpc>
                <a:spcPct val="120000"/>
              </a:lnSpc>
              <a:defRPr b="0"/>
            </a:pPr>
          </a:p>
          <a:p>
            <a:pPr>
              <a:lnSpc>
                <a:spcPct val="120000"/>
              </a:lnSpc>
              <a:defRPr b="0"/>
            </a:pPr>
            <a:r>
              <a:t>(2.1, 2.05)</a:t>
            </a:r>
          </a:p>
        </p:txBody>
      </p:sp>
      <p:sp>
        <p:nvSpPr>
          <p:cNvPr id="207" name="…"/>
          <p:cNvSpPr txBox="1"/>
          <p:nvPr/>
        </p:nvSpPr>
        <p:spPr>
          <a:xfrm rot="5400000">
            <a:off x="8807449" y="3579317"/>
            <a:ext cx="419101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…</a:t>
            </a:r>
          </a:p>
        </p:txBody>
      </p:sp>
      <p:sp>
        <p:nvSpPr>
          <p:cNvPr id="208" name="k clusters"/>
          <p:cNvSpPr txBox="1"/>
          <p:nvPr/>
        </p:nvSpPr>
        <p:spPr>
          <a:xfrm>
            <a:off x="8163401" y="4799580"/>
            <a:ext cx="1478598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2500"/>
            </a:lvl1pPr>
          </a:lstStyle>
          <a:p>
            <a:pPr/>
            <a:r>
              <a:t>k clusters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he k-means Algorith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k-means Algorithm</a:t>
            </a:r>
          </a:p>
        </p:txBody>
      </p:sp>
      <p:sp>
        <p:nvSpPr>
          <p:cNvPr id="211" name="The algorithm:"/>
          <p:cNvSpPr txBox="1"/>
          <p:nvPr/>
        </p:nvSpPr>
        <p:spPr>
          <a:xfrm>
            <a:off x="834316" y="1497196"/>
            <a:ext cx="2963102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3500"/>
            </a:lvl1pPr>
          </a:lstStyle>
          <a:p>
            <a:pPr/>
            <a:r>
              <a:t>The algorithm:</a:t>
            </a:r>
          </a:p>
        </p:txBody>
      </p:sp>
      <p:sp>
        <p:nvSpPr>
          <p:cNvPr id="212" name="&gt; Initialize random cluster indices…"/>
          <p:cNvSpPr/>
          <p:nvPr/>
        </p:nvSpPr>
        <p:spPr>
          <a:xfrm>
            <a:off x="2286610" y="2260540"/>
            <a:ext cx="8431580" cy="2966830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defRPr b="0"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&gt; Initialize random cluster indices</a:t>
            </a:r>
          </a:p>
          <a:p>
            <a:pPr algn="l">
              <a:defRPr b="0"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&gt; Repeat until convergence:</a:t>
            </a:r>
          </a:p>
          <a:p>
            <a:pPr lvl="1" indent="0" algn="l">
              <a:defRPr b="0"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&gt;     For each data point:</a:t>
            </a:r>
          </a:p>
          <a:p>
            <a:pPr lvl="3" indent="0" algn="l">
              <a:defRPr b="0"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&gt;         Distance( point, center</a:t>
            </a:r>
            <a:r>
              <a:rPr baseline="-5999"/>
              <a:t>j</a:t>
            </a:r>
            <a:r>
              <a:t> )</a:t>
            </a:r>
          </a:p>
          <a:p>
            <a:pPr lvl="3" indent="0" algn="l">
              <a:defRPr b="0"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&gt;         new_index ← min</a:t>
            </a:r>
            <a:r>
              <a:rPr baseline="-5999"/>
              <a:t>j</a:t>
            </a:r>
            <a:r>
              <a:t>(distance)</a:t>
            </a:r>
          </a:p>
          <a:p>
            <a:pPr lvl="3" indent="0" algn="l">
              <a:defRPr b="0"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&gt;         total_distance += distance</a:t>
            </a:r>
          </a:p>
        </p:txBody>
      </p:sp>
      <p:grpSp>
        <p:nvGrpSpPr>
          <p:cNvPr id="217" name="Group"/>
          <p:cNvGrpSpPr/>
          <p:nvPr/>
        </p:nvGrpSpPr>
        <p:grpSpPr>
          <a:xfrm>
            <a:off x="834316" y="5380859"/>
            <a:ext cx="8417136" cy="4326206"/>
            <a:chOff x="0" y="0"/>
            <a:chExt cx="8417134" cy="4326205"/>
          </a:xfrm>
        </p:grpSpPr>
        <p:sp>
          <p:nvSpPr>
            <p:cNvPr id="213" name="The data:"/>
            <p:cNvSpPr txBox="1"/>
            <p:nvPr/>
          </p:nvSpPr>
          <p:spPr>
            <a:xfrm>
              <a:off x="0" y="-1"/>
              <a:ext cx="1983423" cy="609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0" sz="3500"/>
              </a:lvl1pPr>
            </a:lstStyle>
            <a:p>
              <a:pPr/>
              <a:r>
                <a:t>The data:</a:t>
              </a:r>
            </a:p>
          </p:txBody>
        </p:sp>
        <p:pic>
          <p:nvPicPr>
            <p:cNvPr id="214" name="easy_real.png" descr="easy_real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2919032" y="246192"/>
              <a:ext cx="5498103" cy="36270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5" name="X1"/>
            <p:cNvSpPr txBox="1"/>
            <p:nvPr/>
          </p:nvSpPr>
          <p:spPr>
            <a:xfrm>
              <a:off x="5638722" y="3864839"/>
              <a:ext cx="413513" cy="461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0"/>
              </a:pPr>
              <a:r>
                <a:t>X</a:t>
              </a:r>
              <a:r>
                <a:rPr baseline="-5999"/>
                <a:t>1</a:t>
              </a:r>
            </a:p>
          </p:txBody>
        </p:sp>
        <p:sp>
          <p:nvSpPr>
            <p:cNvPr id="216" name="X2"/>
            <p:cNvSpPr txBox="1"/>
            <p:nvPr/>
          </p:nvSpPr>
          <p:spPr>
            <a:xfrm>
              <a:off x="2410529" y="1561522"/>
              <a:ext cx="413513" cy="461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0"/>
              </a:pPr>
              <a:r>
                <a:t>X</a:t>
              </a:r>
              <a:r>
                <a:rPr baseline="-5999"/>
                <a:t>2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he k-means Algorith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k-means Algorithm</a:t>
            </a:r>
          </a:p>
        </p:txBody>
      </p:sp>
      <p:sp>
        <p:nvSpPr>
          <p:cNvPr id="220" name="The algorithm:"/>
          <p:cNvSpPr txBox="1"/>
          <p:nvPr/>
        </p:nvSpPr>
        <p:spPr>
          <a:xfrm>
            <a:off x="834316" y="1497196"/>
            <a:ext cx="2963102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3500"/>
            </a:lvl1pPr>
          </a:lstStyle>
          <a:p>
            <a:pPr/>
            <a:r>
              <a:t>The algorithm:</a:t>
            </a:r>
          </a:p>
        </p:txBody>
      </p:sp>
      <p:sp>
        <p:nvSpPr>
          <p:cNvPr id="221" name="&gt; Initialize random cluster indices…"/>
          <p:cNvSpPr/>
          <p:nvPr/>
        </p:nvSpPr>
        <p:spPr>
          <a:xfrm>
            <a:off x="2286610" y="2260540"/>
            <a:ext cx="8431580" cy="2966830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defRPr b="0" sz="3000">
                <a:solidFill>
                  <a:schemeClr val="accent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&gt; Initialize random cluster indices</a:t>
            </a:r>
          </a:p>
          <a:p>
            <a:pPr algn="l">
              <a:defRPr b="0"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&gt; Repeat until convergence:</a:t>
            </a:r>
          </a:p>
          <a:p>
            <a:pPr lvl="1" indent="0" algn="l">
              <a:defRPr b="0"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&gt;     For each data point:</a:t>
            </a:r>
          </a:p>
          <a:p>
            <a:pPr lvl="3" indent="0" algn="l">
              <a:defRPr b="0"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&gt;         Distance( point, center</a:t>
            </a:r>
            <a:r>
              <a:rPr baseline="-5999"/>
              <a:t>j</a:t>
            </a:r>
            <a:r>
              <a:t> )</a:t>
            </a:r>
          </a:p>
          <a:p>
            <a:pPr lvl="3" indent="0" algn="l">
              <a:defRPr b="0"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&gt;         new_index ← min</a:t>
            </a:r>
            <a:r>
              <a:rPr baseline="-5999"/>
              <a:t>j</a:t>
            </a:r>
            <a:r>
              <a:t>(distance)</a:t>
            </a:r>
          </a:p>
          <a:p>
            <a:pPr lvl="3" indent="0" algn="l">
              <a:defRPr b="0"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&gt;         total_distance += distance</a:t>
            </a:r>
          </a:p>
        </p:txBody>
      </p:sp>
      <p:sp>
        <p:nvSpPr>
          <p:cNvPr id="222" name="The data:"/>
          <p:cNvSpPr txBox="1"/>
          <p:nvPr/>
        </p:nvSpPr>
        <p:spPr>
          <a:xfrm>
            <a:off x="834316" y="5380859"/>
            <a:ext cx="1983424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3500"/>
            </a:lvl1pPr>
          </a:lstStyle>
          <a:p>
            <a:pPr/>
            <a:r>
              <a:t>The data:</a:t>
            </a:r>
          </a:p>
        </p:txBody>
      </p:sp>
      <p:pic>
        <p:nvPicPr>
          <p:cNvPr id="223" name="easy_real.png" descr="easy_rea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88974" y="5584585"/>
            <a:ext cx="5626852" cy="3711954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X1"/>
          <p:cNvSpPr txBox="1"/>
          <p:nvPr/>
        </p:nvSpPr>
        <p:spPr>
          <a:xfrm>
            <a:off x="6473039" y="9245699"/>
            <a:ext cx="413513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X</a:t>
            </a:r>
            <a:r>
              <a:rPr baseline="-5999"/>
              <a:t>1</a:t>
            </a:r>
          </a:p>
        </p:txBody>
      </p:sp>
      <p:sp>
        <p:nvSpPr>
          <p:cNvPr id="225" name="X2"/>
          <p:cNvSpPr txBox="1"/>
          <p:nvPr/>
        </p:nvSpPr>
        <p:spPr>
          <a:xfrm>
            <a:off x="3244846" y="6942381"/>
            <a:ext cx="413513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X</a:t>
            </a:r>
            <a:r>
              <a:rPr baseline="-5999"/>
              <a:t>2</a:t>
            </a:r>
          </a:p>
        </p:txBody>
      </p:sp>
      <p:pic>
        <p:nvPicPr>
          <p:cNvPr id="226" name="easy_0.png" descr="easy_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20645" y="5441065"/>
            <a:ext cx="5563510" cy="384493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7" name="Group"/>
          <p:cNvGrpSpPr/>
          <p:nvPr/>
        </p:nvGrpSpPr>
        <p:grpSpPr>
          <a:xfrm>
            <a:off x="6480174" y="6920123"/>
            <a:ext cx="338509" cy="405342"/>
            <a:chOff x="0" y="0"/>
            <a:chExt cx="338507" cy="405341"/>
          </a:xfrm>
        </p:grpSpPr>
        <p:sp>
          <p:nvSpPr>
            <p:cNvPr id="227" name="Square"/>
            <p:cNvSpPr/>
            <p:nvPr/>
          </p:nvSpPr>
          <p:spPr>
            <a:xfrm>
              <a:off x="0" y="25399"/>
              <a:ext cx="330200" cy="3302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230" name="Group"/>
            <p:cNvGrpSpPr/>
            <p:nvPr/>
          </p:nvGrpSpPr>
          <p:grpSpPr>
            <a:xfrm>
              <a:off x="63620" y="25400"/>
              <a:ext cx="202960" cy="330200"/>
              <a:chOff x="0" y="0"/>
              <a:chExt cx="202958" cy="330200"/>
            </a:xfrm>
          </p:grpSpPr>
          <p:sp>
            <p:nvSpPr>
              <p:cNvPr id="228" name="x"/>
              <p:cNvSpPr txBox="1"/>
              <p:nvPr/>
            </p:nvSpPr>
            <p:spPr>
              <a:xfrm>
                <a:off x="0" y="0"/>
                <a:ext cx="202959" cy="330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0" sz="1300">
                    <a:latin typeface="Avenir Heavy"/>
                    <a:ea typeface="Avenir Heavy"/>
                    <a:cs typeface="Avenir Heavy"/>
                    <a:sym typeface="Avenir Heavy"/>
                  </a:defRPr>
                </a:lvl1pPr>
              </a:lstStyle>
              <a:p>
                <a:pPr/>
                <a:r>
                  <a:t>x</a:t>
                </a:r>
              </a:p>
            </p:txBody>
          </p:sp>
          <p:sp>
            <p:nvSpPr>
              <p:cNvPr id="229" name="Square"/>
              <p:cNvSpPr/>
              <p:nvPr/>
            </p:nvSpPr>
            <p:spPr>
              <a:xfrm>
                <a:off x="44119" y="120439"/>
                <a:ext cx="112315" cy="112316"/>
              </a:xfrm>
              <a:prstGeom prst="rect">
                <a:avLst/>
              </a:prstGeom>
              <a:noFill/>
              <a:ln w="12700" cap="flat">
                <a:solidFill>
                  <a:srgbClr val="75197C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grpSp>
          <p:nvGrpSpPr>
            <p:cNvPr id="233" name="Group"/>
            <p:cNvGrpSpPr/>
            <p:nvPr/>
          </p:nvGrpSpPr>
          <p:grpSpPr>
            <a:xfrm>
              <a:off x="29754" y="0"/>
              <a:ext cx="202960" cy="330200"/>
              <a:chOff x="0" y="0"/>
              <a:chExt cx="202958" cy="330200"/>
            </a:xfrm>
          </p:grpSpPr>
          <p:sp>
            <p:nvSpPr>
              <p:cNvPr id="231" name="x"/>
              <p:cNvSpPr txBox="1"/>
              <p:nvPr/>
            </p:nvSpPr>
            <p:spPr>
              <a:xfrm>
                <a:off x="0" y="0"/>
                <a:ext cx="202959" cy="330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0" sz="1300">
                    <a:latin typeface="Avenir Heavy"/>
                    <a:ea typeface="Avenir Heavy"/>
                    <a:cs typeface="Avenir Heavy"/>
                    <a:sym typeface="Avenir Heavy"/>
                  </a:defRPr>
                </a:lvl1pPr>
              </a:lstStyle>
              <a:p>
                <a:pPr/>
                <a:r>
                  <a:t>x</a:t>
                </a:r>
              </a:p>
            </p:txBody>
          </p:sp>
          <p:sp>
            <p:nvSpPr>
              <p:cNvPr id="232" name="Square"/>
              <p:cNvSpPr/>
              <p:nvPr/>
            </p:nvSpPr>
            <p:spPr>
              <a:xfrm>
                <a:off x="44119" y="120439"/>
                <a:ext cx="112315" cy="112316"/>
              </a:xfrm>
              <a:prstGeom prst="rect">
                <a:avLst/>
              </a:prstGeom>
              <a:noFill/>
              <a:ln w="12700" cap="flat">
                <a:solidFill>
                  <a:srgbClr val="F2A83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grpSp>
          <p:nvGrpSpPr>
            <p:cNvPr id="236" name="Group"/>
            <p:cNvGrpSpPr/>
            <p:nvPr/>
          </p:nvGrpSpPr>
          <p:grpSpPr>
            <a:xfrm>
              <a:off x="135548" y="75141"/>
              <a:ext cx="202960" cy="330201"/>
              <a:chOff x="0" y="0"/>
              <a:chExt cx="202958" cy="330200"/>
            </a:xfrm>
          </p:grpSpPr>
          <p:sp>
            <p:nvSpPr>
              <p:cNvPr id="234" name="x"/>
              <p:cNvSpPr txBox="1"/>
              <p:nvPr/>
            </p:nvSpPr>
            <p:spPr>
              <a:xfrm>
                <a:off x="0" y="0"/>
                <a:ext cx="202959" cy="330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0" sz="1300">
                    <a:latin typeface="Avenir Heavy"/>
                    <a:ea typeface="Avenir Heavy"/>
                    <a:cs typeface="Avenir Heavy"/>
                    <a:sym typeface="Avenir Heavy"/>
                  </a:defRPr>
                </a:lvl1pPr>
              </a:lstStyle>
              <a:p>
                <a:pPr/>
                <a:r>
                  <a:t>x</a:t>
                </a:r>
              </a:p>
            </p:txBody>
          </p:sp>
          <p:sp>
            <p:nvSpPr>
              <p:cNvPr id="235" name="Square"/>
              <p:cNvSpPr/>
              <p:nvPr/>
            </p:nvSpPr>
            <p:spPr>
              <a:xfrm>
                <a:off x="44119" y="120439"/>
                <a:ext cx="112315" cy="112316"/>
              </a:xfrm>
              <a:prstGeom prst="rect">
                <a:avLst/>
              </a:prstGeom>
              <a:noFill/>
              <a:ln w="12700" cap="flat">
                <a:solidFill>
                  <a:srgbClr val="74FBF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he k-means Algorith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k-means Algorithm</a:t>
            </a:r>
          </a:p>
        </p:txBody>
      </p:sp>
      <p:sp>
        <p:nvSpPr>
          <p:cNvPr id="240" name="The algorithm:"/>
          <p:cNvSpPr txBox="1"/>
          <p:nvPr/>
        </p:nvSpPr>
        <p:spPr>
          <a:xfrm>
            <a:off x="834316" y="1497196"/>
            <a:ext cx="2963102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3500"/>
            </a:lvl1pPr>
          </a:lstStyle>
          <a:p>
            <a:pPr/>
            <a:r>
              <a:t>The algorithm:</a:t>
            </a:r>
          </a:p>
        </p:txBody>
      </p:sp>
      <p:sp>
        <p:nvSpPr>
          <p:cNvPr id="241" name="&gt; Initialize random cluster indices…"/>
          <p:cNvSpPr/>
          <p:nvPr/>
        </p:nvSpPr>
        <p:spPr>
          <a:xfrm>
            <a:off x="2286610" y="2260540"/>
            <a:ext cx="8431580" cy="2966830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defRPr b="0"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&gt; Initialize random cluster indices</a:t>
            </a:r>
          </a:p>
          <a:p>
            <a:pPr algn="l">
              <a:defRPr b="0"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&gt; Repeat until convergence:</a:t>
            </a:r>
          </a:p>
          <a:p>
            <a:pPr lvl="1" indent="0" algn="l">
              <a:defRPr b="0"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&gt;     For each data point:</a:t>
            </a:r>
          </a:p>
          <a:p>
            <a:pPr lvl="3" indent="0" algn="l">
              <a:defRPr b="0"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&gt;         </a:t>
            </a:r>
            <a:r>
              <a:rPr>
                <a:solidFill>
                  <a:schemeClr val="accent1"/>
                </a:solidFill>
              </a:rPr>
              <a:t>Distance( point, center</a:t>
            </a:r>
            <a:r>
              <a:rPr baseline="-5999">
                <a:solidFill>
                  <a:schemeClr val="accent1"/>
                </a:solidFill>
              </a:rPr>
              <a:t>j</a:t>
            </a:r>
            <a:r>
              <a:rPr>
                <a:solidFill>
                  <a:schemeClr val="accent1"/>
                </a:solidFill>
              </a:rPr>
              <a:t> )</a:t>
            </a:r>
          </a:p>
          <a:p>
            <a:pPr lvl="3" indent="0" algn="l">
              <a:defRPr b="0"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&gt;         new_index ← min</a:t>
            </a:r>
            <a:r>
              <a:rPr baseline="-5999"/>
              <a:t>j</a:t>
            </a:r>
            <a:r>
              <a:t>(distance)</a:t>
            </a:r>
          </a:p>
          <a:p>
            <a:pPr lvl="3" indent="0" algn="l">
              <a:defRPr b="0"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&gt;         total_distance += distance</a:t>
            </a:r>
          </a:p>
        </p:txBody>
      </p:sp>
      <p:sp>
        <p:nvSpPr>
          <p:cNvPr id="242" name="The data:"/>
          <p:cNvSpPr txBox="1"/>
          <p:nvPr/>
        </p:nvSpPr>
        <p:spPr>
          <a:xfrm>
            <a:off x="834316" y="5380859"/>
            <a:ext cx="1983424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3500"/>
            </a:lvl1pPr>
          </a:lstStyle>
          <a:p>
            <a:pPr/>
            <a:r>
              <a:t>The data:</a:t>
            </a:r>
          </a:p>
        </p:txBody>
      </p:sp>
      <p:pic>
        <p:nvPicPr>
          <p:cNvPr id="243" name="easy_real.png" descr="easy_rea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88974" y="5584585"/>
            <a:ext cx="5626852" cy="3711954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X1"/>
          <p:cNvSpPr txBox="1"/>
          <p:nvPr/>
        </p:nvSpPr>
        <p:spPr>
          <a:xfrm>
            <a:off x="6473039" y="9245699"/>
            <a:ext cx="413513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X</a:t>
            </a:r>
            <a:r>
              <a:rPr baseline="-5999"/>
              <a:t>1</a:t>
            </a:r>
          </a:p>
        </p:txBody>
      </p:sp>
      <p:sp>
        <p:nvSpPr>
          <p:cNvPr id="245" name="X2"/>
          <p:cNvSpPr txBox="1"/>
          <p:nvPr/>
        </p:nvSpPr>
        <p:spPr>
          <a:xfrm>
            <a:off x="3244846" y="6942381"/>
            <a:ext cx="413513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X</a:t>
            </a:r>
            <a:r>
              <a:rPr baseline="-5999"/>
              <a:t>2</a:t>
            </a:r>
          </a:p>
        </p:txBody>
      </p:sp>
      <p:pic>
        <p:nvPicPr>
          <p:cNvPr id="246" name="easy_0.png" descr="easy_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20645" y="5441065"/>
            <a:ext cx="5563510" cy="384493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7" name="Group"/>
          <p:cNvGrpSpPr/>
          <p:nvPr/>
        </p:nvGrpSpPr>
        <p:grpSpPr>
          <a:xfrm>
            <a:off x="6480174" y="6920123"/>
            <a:ext cx="338509" cy="405342"/>
            <a:chOff x="0" y="0"/>
            <a:chExt cx="338507" cy="405341"/>
          </a:xfrm>
        </p:grpSpPr>
        <p:sp>
          <p:nvSpPr>
            <p:cNvPr id="247" name="Square"/>
            <p:cNvSpPr/>
            <p:nvPr/>
          </p:nvSpPr>
          <p:spPr>
            <a:xfrm>
              <a:off x="0" y="25399"/>
              <a:ext cx="330200" cy="3302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250" name="Group"/>
            <p:cNvGrpSpPr/>
            <p:nvPr/>
          </p:nvGrpSpPr>
          <p:grpSpPr>
            <a:xfrm>
              <a:off x="63620" y="25400"/>
              <a:ext cx="202960" cy="330200"/>
              <a:chOff x="0" y="0"/>
              <a:chExt cx="202958" cy="330200"/>
            </a:xfrm>
          </p:grpSpPr>
          <p:sp>
            <p:nvSpPr>
              <p:cNvPr id="248" name="x"/>
              <p:cNvSpPr txBox="1"/>
              <p:nvPr/>
            </p:nvSpPr>
            <p:spPr>
              <a:xfrm>
                <a:off x="0" y="0"/>
                <a:ext cx="202959" cy="330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0" sz="1300">
                    <a:latin typeface="Avenir Heavy"/>
                    <a:ea typeface="Avenir Heavy"/>
                    <a:cs typeface="Avenir Heavy"/>
                    <a:sym typeface="Avenir Heavy"/>
                  </a:defRPr>
                </a:lvl1pPr>
              </a:lstStyle>
              <a:p>
                <a:pPr/>
                <a:r>
                  <a:t>x</a:t>
                </a:r>
              </a:p>
            </p:txBody>
          </p:sp>
          <p:sp>
            <p:nvSpPr>
              <p:cNvPr id="249" name="Square"/>
              <p:cNvSpPr/>
              <p:nvPr/>
            </p:nvSpPr>
            <p:spPr>
              <a:xfrm>
                <a:off x="44119" y="120439"/>
                <a:ext cx="112315" cy="112316"/>
              </a:xfrm>
              <a:prstGeom prst="rect">
                <a:avLst/>
              </a:prstGeom>
              <a:noFill/>
              <a:ln w="12700" cap="flat">
                <a:solidFill>
                  <a:srgbClr val="75197C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grpSp>
          <p:nvGrpSpPr>
            <p:cNvPr id="253" name="Group"/>
            <p:cNvGrpSpPr/>
            <p:nvPr/>
          </p:nvGrpSpPr>
          <p:grpSpPr>
            <a:xfrm>
              <a:off x="29754" y="0"/>
              <a:ext cx="202960" cy="330200"/>
              <a:chOff x="0" y="0"/>
              <a:chExt cx="202958" cy="330200"/>
            </a:xfrm>
          </p:grpSpPr>
          <p:sp>
            <p:nvSpPr>
              <p:cNvPr id="251" name="x"/>
              <p:cNvSpPr txBox="1"/>
              <p:nvPr/>
            </p:nvSpPr>
            <p:spPr>
              <a:xfrm>
                <a:off x="0" y="0"/>
                <a:ext cx="202959" cy="330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0" sz="1300">
                    <a:latin typeface="Avenir Heavy"/>
                    <a:ea typeface="Avenir Heavy"/>
                    <a:cs typeface="Avenir Heavy"/>
                    <a:sym typeface="Avenir Heavy"/>
                  </a:defRPr>
                </a:lvl1pPr>
              </a:lstStyle>
              <a:p>
                <a:pPr/>
                <a:r>
                  <a:t>x</a:t>
                </a:r>
              </a:p>
            </p:txBody>
          </p:sp>
          <p:sp>
            <p:nvSpPr>
              <p:cNvPr id="252" name="Square"/>
              <p:cNvSpPr/>
              <p:nvPr/>
            </p:nvSpPr>
            <p:spPr>
              <a:xfrm>
                <a:off x="44119" y="120439"/>
                <a:ext cx="112315" cy="112316"/>
              </a:xfrm>
              <a:prstGeom prst="rect">
                <a:avLst/>
              </a:prstGeom>
              <a:noFill/>
              <a:ln w="12700" cap="flat">
                <a:solidFill>
                  <a:srgbClr val="F2A83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grpSp>
          <p:nvGrpSpPr>
            <p:cNvPr id="256" name="Group"/>
            <p:cNvGrpSpPr/>
            <p:nvPr/>
          </p:nvGrpSpPr>
          <p:grpSpPr>
            <a:xfrm>
              <a:off x="135548" y="75141"/>
              <a:ext cx="202960" cy="330201"/>
              <a:chOff x="0" y="0"/>
              <a:chExt cx="202958" cy="330200"/>
            </a:xfrm>
          </p:grpSpPr>
          <p:sp>
            <p:nvSpPr>
              <p:cNvPr id="254" name="x"/>
              <p:cNvSpPr txBox="1"/>
              <p:nvPr/>
            </p:nvSpPr>
            <p:spPr>
              <a:xfrm>
                <a:off x="0" y="0"/>
                <a:ext cx="202959" cy="330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0" sz="1300">
                    <a:latin typeface="Avenir Heavy"/>
                    <a:ea typeface="Avenir Heavy"/>
                    <a:cs typeface="Avenir Heavy"/>
                    <a:sym typeface="Avenir Heavy"/>
                  </a:defRPr>
                </a:lvl1pPr>
              </a:lstStyle>
              <a:p>
                <a:pPr/>
                <a:r>
                  <a:t>x</a:t>
                </a:r>
              </a:p>
            </p:txBody>
          </p:sp>
          <p:sp>
            <p:nvSpPr>
              <p:cNvPr id="255" name="Square"/>
              <p:cNvSpPr/>
              <p:nvPr/>
            </p:nvSpPr>
            <p:spPr>
              <a:xfrm>
                <a:off x="44119" y="120439"/>
                <a:ext cx="112315" cy="112316"/>
              </a:xfrm>
              <a:prstGeom prst="rect">
                <a:avLst/>
              </a:prstGeom>
              <a:noFill/>
              <a:ln w="12700" cap="flat">
                <a:solidFill>
                  <a:srgbClr val="74FBF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</p:grpSp>
      <p:sp>
        <p:nvSpPr>
          <p:cNvPr id="258" name="Line"/>
          <p:cNvSpPr/>
          <p:nvPr/>
        </p:nvSpPr>
        <p:spPr>
          <a:xfrm flipV="1">
            <a:off x="6698598" y="6245700"/>
            <a:ext cx="565398" cy="819531"/>
          </a:xfrm>
          <a:prstGeom prst="line">
            <a:avLst/>
          </a:prstGeom>
          <a:ln w="25400">
            <a:solidFill>
              <a:srgbClr val="6B247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9" name="Line"/>
          <p:cNvSpPr/>
          <p:nvPr/>
        </p:nvSpPr>
        <p:spPr>
          <a:xfrm flipV="1">
            <a:off x="6558512" y="6245700"/>
            <a:ext cx="705484" cy="797555"/>
          </a:xfrm>
          <a:prstGeom prst="line">
            <a:avLst/>
          </a:prstGeom>
          <a:ln w="25400">
            <a:solidFill>
              <a:srgbClr val="F2A83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0" name="Line"/>
          <p:cNvSpPr/>
          <p:nvPr/>
        </p:nvSpPr>
        <p:spPr>
          <a:xfrm flipV="1">
            <a:off x="6770869" y="6237050"/>
            <a:ext cx="496874" cy="890739"/>
          </a:xfrm>
          <a:prstGeom prst="line">
            <a:avLst/>
          </a:prstGeom>
          <a:ln w="25400">
            <a:solidFill>
              <a:srgbClr val="74FBF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he k-means Algorith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k-means Algorithm</a:t>
            </a:r>
          </a:p>
        </p:txBody>
      </p:sp>
      <p:sp>
        <p:nvSpPr>
          <p:cNvPr id="263" name="The algorithm:"/>
          <p:cNvSpPr txBox="1"/>
          <p:nvPr/>
        </p:nvSpPr>
        <p:spPr>
          <a:xfrm>
            <a:off x="834316" y="1497196"/>
            <a:ext cx="2963102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3500"/>
            </a:lvl1pPr>
          </a:lstStyle>
          <a:p>
            <a:pPr/>
            <a:r>
              <a:t>The algorithm:</a:t>
            </a:r>
          </a:p>
        </p:txBody>
      </p:sp>
      <p:sp>
        <p:nvSpPr>
          <p:cNvPr id="264" name="&gt; Initialize random cluster indices…"/>
          <p:cNvSpPr/>
          <p:nvPr/>
        </p:nvSpPr>
        <p:spPr>
          <a:xfrm>
            <a:off x="2286610" y="2260540"/>
            <a:ext cx="8431580" cy="2966830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defRPr b="0"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&gt; Initialize random cluster indices</a:t>
            </a:r>
          </a:p>
          <a:p>
            <a:pPr algn="l">
              <a:defRPr b="0"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&gt; Repeat until convergence:</a:t>
            </a:r>
          </a:p>
          <a:p>
            <a:pPr lvl="1" indent="0" algn="l">
              <a:defRPr b="0"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&gt;     For each data point:</a:t>
            </a:r>
          </a:p>
          <a:p>
            <a:pPr lvl="3" indent="0" algn="l">
              <a:defRPr b="0"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&gt;         Distance( point, center</a:t>
            </a:r>
            <a:r>
              <a:rPr baseline="-5999"/>
              <a:t>j</a:t>
            </a:r>
            <a:r>
              <a:t> )</a:t>
            </a:r>
          </a:p>
          <a:p>
            <a:pPr lvl="3" indent="0" algn="l">
              <a:defRPr b="0"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&gt;         </a:t>
            </a:r>
            <a:r>
              <a:rPr>
                <a:solidFill>
                  <a:schemeClr val="accent1"/>
                </a:solidFill>
              </a:rPr>
              <a:t>new_index ← min</a:t>
            </a:r>
            <a:r>
              <a:rPr baseline="-5999">
                <a:solidFill>
                  <a:schemeClr val="accent1"/>
                </a:solidFill>
              </a:rPr>
              <a:t>j</a:t>
            </a:r>
            <a:r>
              <a:rPr>
                <a:solidFill>
                  <a:schemeClr val="accent1"/>
                </a:solidFill>
              </a:rPr>
              <a:t>(distance)</a:t>
            </a:r>
          </a:p>
          <a:p>
            <a:pPr lvl="3" indent="0" algn="l">
              <a:defRPr b="0"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&gt;         total_distance += distance</a:t>
            </a:r>
          </a:p>
        </p:txBody>
      </p:sp>
      <p:sp>
        <p:nvSpPr>
          <p:cNvPr id="265" name="The data:"/>
          <p:cNvSpPr txBox="1"/>
          <p:nvPr/>
        </p:nvSpPr>
        <p:spPr>
          <a:xfrm>
            <a:off x="834316" y="5380859"/>
            <a:ext cx="1983424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3500"/>
            </a:lvl1pPr>
          </a:lstStyle>
          <a:p>
            <a:pPr/>
            <a:r>
              <a:t>The data:</a:t>
            </a:r>
          </a:p>
        </p:txBody>
      </p:sp>
      <p:pic>
        <p:nvPicPr>
          <p:cNvPr id="266" name="easy_real.png" descr="easy_rea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88974" y="5584585"/>
            <a:ext cx="5626852" cy="3711954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X1"/>
          <p:cNvSpPr txBox="1"/>
          <p:nvPr/>
        </p:nvSpPr>
        <p:spPr>
          <a:xfrm>
            <a:off x="6473039" y="9245699"/>
            <a:ext cx="413513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X</a:t>
            </a:r>
            <a:r>
              <a:rPr baseline="-5999"/>
              <a:t>1</a:t>
            </a:r>
          </a:p>
        </p:txBody>
      </p:sp>
      <p:sp>
        <p:nvSpPr>
          <p:cNvPr id="268" name="X2"/>
          <p:cNvSpPr txBox="1"/>
          <p:nvPr/>
        </p:nvSpPr>
        <p:spPr>
          <a:xfrm>
            <a:off x="3244846" y="6942381"/>
            <a:ext cx="413513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X</a:t>
            </a:r>
            <a:r>
              <a:rPr baseline="-5999"/>
              <a:t>2</a:t>
            </a:r>
          </a:p>
        </p:txBody>
      </p:sp>
      <p:pic>
        <p:nvPicPr>
          <p:cNvPr id="269" name="easy_0.png" descr="easy_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20645" y="5428365"/>
            <a:ext cx="5563510" cy="384493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0" name="Group"/>
          <p:cNvGrpSpPr/>
          <p:nvPr/>
        </p:nvGrpSpPr>
        <p:grpSpPr>
          <a:xfrm>
            <a:off x="6480174" y="6920123"/>
            <a:ext cx="338509" cy="405342"/>
            <a:chOff x="0" y="0"/>
            <a:chExt cx="338507" cy="405341"/>
          </a:xfrm>
        </p:grpSpPr>
        <p:sp>
          <p:nvSpPr>
            <p:cNvPr id="270" name="Square"/>
            <p:cNvSpPr/>
            <p:nvPr/>
          </p:nvSpPr>
          <p:spPr>
            <a:xfrm>
              <a:off x="0" y="25399"/>
              <a:ext cx="330200" cy="3302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273" name="Group"/>
            <p:cNvGrpSpPr/>
            <p:nvPr/>
          </p:nvGrpSpPr>
          <p:grpSpPr>
            <a:xfrm>
              <a:off x="63620" y="25400"/>
              <a:ext cx="202960" cy="330200"/>
              <a:chOff x="0" y="0"/>
              <a:chExt cx="202958" cy="330200"/>
            </a:xfrm>
          </p:grpSpPr>
          <p:sp>
            <p:nvSpPr>
              <p:cNvPr id="271" name="x"/>
              <p:cNvSpPr txBox="1"/>
              <p:nvPr/>
            </p:nvSpPr>
            <p:spPr>
              <a:xfrm>
                <a:off x="0" y="0"/>
                <a:ext cx="202959" cy="330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0" sz="1300">
                    <a:latin typeface="Avenir Heavy"/>
                    <a:ea typeface="Avenir Heavy"/>
                    <a:cs typeface="Avenir Heavy"/>
                    <a:sym typeface="Avenir Heavy"/>
                  </a:defRPr>
                </a:lvl1pPr>
              </a:lstStyle>
              <a:p>
                <a:pPr/>
                <a:r>
                  <a:t>x</a:t>
                </a:r>
              </a:p>
            </p:txBody>
          </p:sp>
          <p:sp>
            <p:nvSpPr>
              <p:cNvPr id="272" name="Square"/>
              <p:cNvSpPr/>
              <p:nvPr/>
            </p:nvSpPr>
            <p:spPr>
              <a:xfrm>
                <a:off x="44119" y="120439"/>
                <a:ext cx="112315" cy="112316"/>
              </a:xfrm>
              <a:prstGeom prst="rect">
                <a:avLst/>
              </a:prstGeom>
              <a:noFill/>
              <a:ln w="12700" cap="flat">
                <a:solidFill>
                  <a:srgbClr val="75197C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grpSp>
          <p:nvGrpSpPr>
            <p:cNvPr id="276" name="Group"/>
            <p:cNvGrpSpPr/>
            <p:nvPr/>
          </p:nvGrpSpPr>
          <p:grpSpPr>
            <a:xfrm>
              <a:off x="29754" y="0"/>
              <a:ext cx="202960" cy="330200"/>
              <a:chOff x="0" y="0"/>
              <a:chExt cx="202958" cy="330200"/>
            </a:xfrm>
          </p:grpSpPr>
          <p:sp>
            <p:nvSpPr>
              <p:cNvPr id="274" name="x"/>
              <p:cNvSpPr txBox="1"/>
              <p:nvPr/>
            </p:nvSpPr>
            <p:spPr>
              <a:xfrm>
                <a:off x="0" y="0"/>
                <a:ext cx="202959" cy="330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0" sz="1300">
                    <a:latin typeface="Avenir Heavy"/>
                    <a:ea typeface="Avenir Heavy"/>
                    <a:cs typeface="Avenir Heavy"/>
                    <a:sym typeface="Avenir Heavy"/>
                  </a:defRPr>
                </a:lvl1pPr>
              </a:lstStyle>
              <a:p>
                <a:pPr/>
                <a:r>
                  <a:t>x</a:t>
                </a:r>
              </a:p>
            </p:txBody>
          </p:sp>
          <p:sp>
            <p:nvSpPr>
              <p:cNvPr id="275" name="Square"/>
              <p:cNvSpPr/>
              <p:nvPr/>
            </p:nvSpPr>
            <p:spPr>
              <a:xfrm>
                <a:off x="44119" y="120439"/>
                <a:ext cx="112315" cy="112316"/>
              </a:xfrm>
              <a:prstGeom prst="rect">
                <a:avLst/>
              </a:prstGeom>
              <a:noFill/>
              <a:ln w="12700" cap="flat">
                <a:solidFill>
                  <a:srgbClr val="F2A83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grpSp>
          <p:nvGrpSpPr>
            <p:cNvPr id="279" name="Group"/>
            <p:cNvGrpSpPr/>
            <p:nvPr/>
          </p:nvGrpSpPr>
          <p:grpSpPr>
            <a:xfrm>
              <a:off x="135548" y="75141"/>
              <a:ext cx="202960" cy="330201"/>
              <a:chOff x="0" y="0"/>
              <a:chExt cx="202958" cy="330200"/>
            </a:xfrm>
          </p:grpSpPr>
          <p:sp>
            <p:nvSpPr>
              <p:cNvPr id="277" name="x"/>
              <p:cNvSpPr txBox="1"/>
              <p:nvPr/>
            </p:nvSpPr>
            <p:spPr>
              <a:xfrm>
                <a:off x="0" y="0"/>
                <a:ext cx="202959" cy="330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0" sz="1300">
                    <a:latin typeface="Avenir Heavy"/>
                    <a:ea typeface="Avenir Heavy"/>
                    <a:cs typeface="Avenir Heavy"/>
                    <a:sym typeface="Avenir Heavy"/>
                  </a:defRPr>
                </a:lvl1pPr>
              </a:lstStyle>
              <a:p>
                <a:pPr/>
                <a:r>
                  <a:t>x</a:t>
                </a:r>
              </a:p>
            </p:txBody>
          </p:sp>
          <p:sp>
            <p:nvSpPr>
              <p:cNvPr id="278" name="Square"/>
              <p:cNvSpPr/>
              <p:nvPr/>
            </p:nvSpPr>
            <p:spPr>
              <a:xfrm>
                <a:off x="44119" y="120439"/>
                <a:ext cx="112315" cy="112316"/>
              </a:xfrm>
              <a:prstGeom prst="rect">
                <a:avLst/>
              </a:prstGeom>
              <a:noFill/>
              <a:ln w="12700" cap="flat">
                <a:solidFill>
                  <a:srgbClr val="74FBF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</p:grpSp>
      <p:sp>
        <p:nvSpPr>
          <p:cNvPr id="281" name="Line"/>
          <p:cNvSpPr/>
          <p:nvPr/>
        </p:nvSpPr>
        <p:spPr>
          <a:xfrm flipV="1">
            <a:off x="6698598" y="6245700"/>
            <a:ext cx="565398" cy="819531"/>
          </a:xfrm>
          <a:prstGeom prst="line">
            <a:avLst/>
          </a:prstGeom>
          <a:ln w="25400">
            <a:solidFill>
              <a:srgbClr val="6B247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2" name="Line"/>
          <p:cNvSpPr/>
          <p:nvPr/>
        </p:nvSpPr>
        <p:spPr>
          <a:xfrm flipV="1">
            <a:off x="6558512" y="6245700"/>
            <a:ext cx="705484" cy="797555"/>
          </a:xfrm>
          <a:prstGeom prst="line">
            <a:avLst/>
          </a:prstGeom>
          <a:ln w="25400">
            <a:solidFill>
              <a:srgbClr val="F2A83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3" name="Line"/>
          <p:cNvSpPr/>
          <p:nvPr/>
        </p:nvSpPr>
        <p:spPr>
          <a:xfrm flipV="1">
            <a:off x="6770869" y="6237050"/>
            <a:ext cx="496875" cy="890739"/>
          </a:xfrm>
          <a:prstGeom prst="line">
            <a:avLst/>
          </a:prstGeom>
          <a:ln w="25400">
            <a:solidFill>
              <a:srgbClr val="74FBF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4" name="Circle"/>
          <p:cNvSpPr/>
          <p:nvPr/>
        </p:nvSpPr>
        <p:spPr>
          <a:xfrm>
            <a:off x="7208308" y="6186628"/>
            <a:ext cx="117864" cy="117864"/>
          </a:xfrm>
          <a:prstGeom prst="ellipse">
            <a:avLst/>
          </a:prstGeom>
          <a:solidFill>
            <a:srgbClr val="74FBF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